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Roboto"/>
      <p:regular r:id="rId39"/>
      <p:bold r:id="rId40"/>
      <p:italic r:id="rId41"/>
      <p:boldItalic r:id="rId42"/>
    </p:embeddedFont>
    <p:embeddedFont>
      <p:font typeface="Merriweather"/>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fntdata"/><Relationship Id="rId20" Type="http://schemas.openxmlformats.org/officeDocument/2006/relationships/slide" Target="slides/slide15.xml"/><Relationship Id="rId42" Type="http://schemas.openxmlformats.org/officeDocument/2006/relationships/font" Target="fonts/Roboto-boldItalic.fntdata"/><Relationship Id="rId41" Type="http://schemas.openxmlformats.org/officeDocument/2006/relationships/font" Target="fonts/Roboto-italic.fntdata"/><Relationship Id="rId22" Type="http://schemas.openxmlformats.org/officeDocument/2006/relationships/slide" Target="slides/slide17.xml"/><Relationship Id="rId44" Type="http://schemas.openxmlformats.org/officeDocument/2006/relationships/font" Target="fonts/Merriweather-bold.fntdata"/><Relationship Id="rId21" Type="http://schemas.openxmlformats.org/officeDocument/2006/relationships/slide" Target="slides/slide16.xml"/><Relationship Id="rId43" Type="http://schemas.openxmlformats.org/officeDocument/2006/relationships/font" Target="fonts/Merriweather-regular.fntdata"/><Relationship Id="rId24" Type="http://schemas.openxmlformats.org/officeDocument/2006/relationships/slide" Target="slides/slide19.xml"/><Relationship Id="rId46" Type="http://schemas.openxmlformats.org/officeDocument/2006/relationships/font" Target="fonts/Merriweather-boldItalic.fntdata"/><Relationship Id="rId23" Type="http://schemas.openxmlformats.org/officeDocument/2006/relationships/slide" Target="slides/slide18.xml"/><Relationship Id="rId45" Type="http://schemas.openxmlformats.org/officeDocument/2006/relationships/font" Target="fonts/Merriweather-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oboto-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822a87fb73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822a87fb73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822a87fb73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822a87fb73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822a87fb73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822a87fb73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822a87fb73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822a87fb73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822a87fb73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822a87fb73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822a87fb73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822a87fb73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822a87fb73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822a87fb73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822a87fb73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822a87fb73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822a87fb73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822a87fb73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822a87fb73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822a87fb73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822a87fb73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822a87fb73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822a87fb73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822a87fb73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822a87fb73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822a87fb73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822cdd4df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822cdd4df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822cdd4dfb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822cdd4dfb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822cdd4dfb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822cdd4dfb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822cdd4dfb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822cdd4dfb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822cdd4dfb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822cdd4dfb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822cdd4dfb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822cdd4dfb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822a87fb73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822a87fb73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822a87fb73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822a87fb73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822a87fb73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822a87fb73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822cdd4dfb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822cdd4dfb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822cdd4dfb_1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822cdd4dfb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822a87fb73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822a87fb73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822a87fb73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822a87fb73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822a87fb73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822a87fb73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822a87fb73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22a87fb73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822a87fb73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822a87fb73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822a87fb73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822a87fb73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822a87fb73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822a87fb73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822a87fb73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822a87fb73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3.png"/><Relationship Id="rId5" Type="http://schemas.openxmlformats.org/officeDocument/2006/relationships/hyperlink" Target="https://www.sicilydiscovery.com/the-festival-of-maletto-strawberry/" TargetMode="External"/><Relationship Id="rId6" Type="http://schemas.openxmlformats.org/officeDocument/2006/relationships/hyperlink" Target="https://www.tokopedia.com/find/bibit-strawberry-california"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hyperlink" Target="https://gardenerspath.com/plants/fruit/grow-strawberrie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hyperlink" Target="https://www.researchgate.net/publication/322977115_Robotic_Harvesting_of_Fruiting_Vegetables_A_Simulation_Approach_in_V-REP_ROS_and_MATLAB"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hyperlink" Target="https://www.sciencedirect.com/science/article/pii/S221431731830437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hyperlink" Target="https://www.sciencedirect.com/science/article/pii/S0168169908000458"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hyperlink" Target="https://www.sciencedirect.com/science/article/abs/pii/S1537511009002797"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hyperlink" Target="https://www.mathworks.com/matlabcentral/fileexchange/29537-generation-of-3d-fractal-trees" TargetMode="External"/><Relationship Id="rId4" Type="http://schemas.openxmlformats.org/officeDocument/2006/relationships/hyperlink" Target="https://www.mathworks.com/matlabcentral/fileexchange/66017-a-simple-fruit-package" TargetMode="External"/><Relationship Id="rId5" Type="http://schemas.openxmlformats.org/officeDocument/2006/relationships/hyperlink" Target="https://www.mathworks.com/matlabcentral/fileexchange/13680-traveling-salesman-problem-genetic-algorithm" TargetMode="External"/><Relationship Id="rId6" Type="http://schemas.openxmlformats.org/officeDocument/2006/relationships/hyperlink" Target="https://www.mathworks.com/matlabcentral/fileexchange/?s_tid=gn_mlc_fx"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hyperlink" Target="https://www.victoriananursery.co.uk/Strawberry-Rambling-Cascade-Hanging-Basket-Kit/" TargetMode="External"/><Relationship Id="rId5" Type="http://schemas.openxmlformats.org/officeDocument/2006/relationships/image" Target="../media/image3.png"/><Relationship Id="rId6" Type="http://schemas.openxmlformats.org/officeDocument/2006/relationships/hyperlink" Target="https://shop.monrovia.com/hecker-strawberry.htm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8" y="270550"/>
            <a:ext cx="8520600" cy="205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600">
                <a:solidFill>
                  <a:srgbClr val="000000"/>
                </a:solidFill>
              </a:rPr>
              <a:t>Tworzenie aplikacji do symulacji i sterowania procesów dyskretnych</a:t>
            </a:r>
            <a:endParaRPr b="1" sz="2600">
              <a:solidFill>
                <a:srgbClr val="000000"/>
              </a:solidFill>
            </a:endParaRPr>
          </a:p>
          <a:p>
            <a:pPr indent="0" lvl="0" marL="0" rtl="0" algn="l">
              <a:spcBef>
                <a:spcPts val="0"/>
              </a:spcBef>
              <a:spcAft>
                <a:spcPts val="0"/>
              </a:spcAft>
              <a:buNone/>
            </a:pPr>
            <a:r>
              <a:t/>
            </a:r>
            <a:endParaRPr/>
          </a:p>
        </p:txBody>
      </p:sp>
      <p:sp>
        <p:nvSpPr>
          <p:cNvPr id="65" name="Google Shape;65;p13"/>
          <p:cNvSpPr txBox="1"/>
          <p:nvPr>
            <p:ph idx="1" type="subTitle"/>
          </p:nvPr>
        </p:nvSpPr>
        <p:spPr>
          <a:xfrm>
            <a:off x="311700" y="1645550"/>
            <a:ext cx="6006300" cy="76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000000"/>
                </a:solidFill>
                <a:latin typeface="Merriweather"/>
                <a:ea typeface="Merriweather"/>
                <a:cs typeface="Merriweather"/>
                <a:sym typeface="Merriweather"/>
              </a:rPr>
              <a:t>Symulacja współdziałania ramion robota przeznaczonego do zbioru owoców</a:t>
            </a:r>
            <a:endParaRPr sz="2000">
              <a:solidFill>
                <a:srgbClr val="000000"/>
              </a:solidFill>
              <a:latin typeface="Merriweather"/>
              <a:ea typeface="Merriweather"/>
              <a:cs typeface="Merriweather"/>
              <a:sym typeface="Merriweather"/>
            </a:endParaRPr>
          </a:p>
          <a:p>
            <a:pPr indent="0" lvl="0" marL="0" rtl="0" algn="l">
              <a:spcBef>
                <a:spcPts val="0"/>
              </a:spcBef>
              <a:spcAft>
                <a:spcPts val="0"/>
              </a:spcAft>
              <a:buNone/>
            </a:pPr>
            <a:r>
              <a:t/>
            </a:r>
            <a:endParaRPr/>
          </a:p>
        </p:txBody>
      </p:sp>
      <p:sp>
        <p:nvSpPr>
          <p:cNvPr id="66" name="Google Shape;66;p13"/>
          <p:cNvSpPr txBox="1"/>
          <p:nvPr/>
        </p:nvSpPr>
        <p:spPr>
          <a:xfrm>
            <a:off x="3738300" y="3601150"/>
            <a:ext cx="5094000" cy="834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1100">
                <a:solidFill>
                  <a:srgbClr val="FFFFFF"/>
                </a:solidFill>
                <a:latin typeface="Roboto"/>
                <a:ea typeface="Roboto"/>
                <a:cs typeface="Roboto"/>
                <a:sym typeface="Roboto"/>
              </a:rPr>
              <a:t>Andrzej Baraniak</a:t>
            </a:r>
            <a:endParaRPr sz="1100">
              <a:solidFill>
                <a:srgbClr val="FFFFFF"/>
              </a:solidFill>
              <a:latin typeface="Roboto"/>
              <a:ea typeface="Roboto"/>
              <a:cs typeface="Roboto"/>
              <a:sym typeface="Roboto"/>
            </a:endParaRPr>
          </a:p>
          <a:p>
            <a:pPr indent="0" lvl="0" marL="0" rtl="0" algn="r">
              <a:spcBef>
                <a:spcPts val="0"/>
              </a:spcBef>
              <a:spcAft>
                <a:spcPts val="0"/>
              </a:spcAft>
              <a:buClr>
                <a:schemeClr val="dk1"/>
              </a:buClr>
              <a:buSzPts val="1100"/>
              <a:buFont typeface="Arial"/>
              <a:buNone/>
            </a:pPr>
            <a:r>
              <a:rPr lang="en" sz="1100">
                <a:solidFill>
                  <a:srgbClr val="FFFFFF"/>
                </a:solidFill>
                <a:latin typeface="Roboto"/>
                <a:ea typeface="Roboto"/>
                <a:cs typeface="Roboto"/>
                <a:sym typeface="Roboto"/>
              </a:rPr>
              <a:t>Bartłomiej Burkowicz</a:t>
            </a:r>
            <a:endParaRPr sz="1100">
              <a:solidFill>
                <a:srgbClr val="FFFFFF"/>
              </a:solidFill>
              <a:latin typeface="Roboto"/>
              <a:ea typeface="Roboto"/>
              <a:cs typeface="Roboto"/>
              <a:sym typeface="Roboto"/>
            </a:endParaRPr>
          </a:p>
          <a:p>
            <a:pPr indent="0" lvl="0" marL="0" rtl="0" algn="r">
              <a:spcBef>
                <a:spcPts val="0"/>
              </a:spcBef>
              <a:spcAft>
                <a:spcPts val="0"/>
              </a:spcAft>
              <a:buClr>
                <a:schemeClr val="dk1"/>
              </a:buClr>
              <a:buSzPts val="1100"/>
              <a:buFont typeface="Arial"/>
              <a:buNone/>
            </a:pPr>
            <a:r>
              <a:rPr lang="en" sz="1100">
                <a:solidFill>
                  <a:srgbClr val="FFFFFF"/>
                </a:solidFill>
                <a:latin typeface="Roboto"/>
                <a:ea typeface="Roboto"/>
                <a:cs typeface="Roboto"/>
                <a:sym typeface="Roboto"/>
              </a:rPr>
              <a:t>Artur Cabaj</a:t>
            </a:r>
            <a:endParaRPr sz="1100">
              <a:solidFill>
                <a:srgbClr val="FFFFFF"/>
              </a:solidFill>
              <a:latin typeface="Roboto"/>
              <a:ea typeface="Roboto"/>
              <a:cs typeface="Roboto"/>
              <a:sym typeface="Roboto"/>
            </a:endParaRPr>
          </a:p>
          <a:p>
            <a:pPr indent="0" lvl="0" marL="0" rtl="0" algn="r">
              <a:spcBef>
                <a:spcPts val="0"/>
              </a:spcBef>
              <a:spcAft>
                <a:spcPts val="0"/>
              </a:spcAft>
              <a:buClr>
                <a:schemeClr val="dk1"/>
              </a:buClr>
              <a:buSzPts val="1100"/>
              <a:buFont typeface="Arial"/>
              <a:buNone/>
            </a:pPr>
            <a:r>
              <a:rPr lang="en" sz="1100">
                <a:solidFill>
                  <a:srgbClr val="FFFFFF"/>
                </a:solidFill>
                <a:latin typeface="Roboto"/>
                <a:ea typeface="Roboto"/>
                <a:cs typeface="Roboto"/>
                <a:sym typeface="Roboto"/>
              </a:rPr>
              <a:t>Karol Ciechoński</a:t>
            </a:r>
            <a:endParaRPr>
              <a:solidFill>
                <a:srgbClr val="FFFFFF"/>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7" name="Google Shape;127;p22"/>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600"/>
          </a:p>
          <a:p>
            <a:pPr indent="0" lvl="0" marL="0" rtl="0" algn="l">
              <a:spcBef>
                <a:spcPts val="0"/>
              </a:spcBef>
              <a:spcAft>
                <a:spcPts val="1600"/>
              </a:spcAft>
              <a:buNone/>
            </a:pPr>
            <a:r>
              <a:t/>
            </a:r>
            <a:endParaRPr/>
          </a:p>
        </p:txBody>
      </p:sp>
      <p:pic>
        <p:nvPicPr>
          <p:cNvPr id="128" name="Google Shape;128;p22"/>
          <p:cNvPicPr preferRelativeResize="0"/>
          <p:nvPr/>
        </p:nvPicPr>
        <p:blipFill>
          <a:blip r:embed="rId3">
            <a:alphaModFix/>
          </a:blip>
          <a:stretch>
            <a:fillRect/>
          </a:stretch>
        </p:blipFill>
        <p:spPr>
          <a:xfrm>
            <a:off x="0" y="1543842"/>
            <a:ext cx="4572000" cy="2999920"/>
          </a:xfrm>
          <a:prstGeom prst="rect">
            <a:avLst/>
          </a:prstGeom>
          <a:noFill/>
          <a:ln>
            <a:noFill/>
          </a:ln>
        </p:spPr>
      </p:pic>
      <p:pic>
        <p:nvPicPr>
          <p:cNvPr id="129" name="Google Shape;129;p22"/>
          <p:cNvPicPr preferRelativeResize="0"/>
          <p:nvPr/>
        </p:nvPicPr>
        <p:blipFill>
          <a:blip r:embed="rId4">
            <a:alphaModFix/>
          </a:blip>
          <a:stretch>
            <a:fillRect/>
          </a:stretch>
        </p:blipFill>
        <p:spPr>
          <a:xfrm>
            <a:off x="4337824" y="1421326"/>
            <a:ext cx="4640050" cy="3244950"/>
          </a:xfrm>
          <a:prstGeom prst="rect">
            <a:avLst/>
          </a:prstGeom>
          <a:noFill/>
          <a:ln>
            <a:noFill/>
          </a:ln>
        </p:spPr>
      </p:pic>
      <p:sp>
        <p:nvSpPr>
          <p:cNvPr id="130" name="Google Shape;130;p22"/>
          <p:cNvSpPr txBox="1"/>
          <p:nvPr/>
        </p:nvSpPr>
        <p:spPr>
          <a:xfrm>
            <a:off x="4680400" y="4168950"/>
            <a:ext cx="3954900" cy="623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666666"/>
                </a:solidFill>
                <a:latin typeface="Roboto"/>
                <a:ea typeface="Roboto"/>
                <a:cs typeface="Roboto"/>
                <a:sym typeface="Roboto"/>
              </a:rPr>
              <a:t>Rys. detekcja truskawek na zdjęciu</a:t>
            </a:r>
            <a:endParaRPr sz="11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i="1" lang="en" sz="900">
                <a:solidFill>
                  <a:srgbClr val="666666"/>
                </a:solidFill>
                <a:latin typeface="Roboto"/>
                <a:ea typeface="Roboto"/>
                <a:cs typeface="Roboto"/>
                <a:sym typeface="Roboto"/>
              </a:rPr>
              <a:t>Źródło: </a:t>
            </a:r>
            <a:r>
              <a:rPr i="1" lang="en" sz="900" u="sng">
                <a:solidFill>
                  <a:srgbClr val="666666"/>
                </a:solidFill>
                <a:latin typeface="Roboto"/>
                <a:ea typeface="Roboto"/>
                <a:cs typeface="Roboto"/>
                <a:sym typeface="Roboto"/>
                <a:hlinkClick r:id="rId5"/>
              </a:rPr>
              <a:t>https://www.sicilydiscovery.com/the-festival-of-maletto-strawberry/</a:t>
            </a:r>
            <a:r>
              <a:rPr i="1" lang="en" sz="900">
                <a:solidFill>
                  <a:srgbClr val="666666"/>
                </a:solidFill>
                <a:latin typeface="Roboto"/>
                <a:ea typeface="Roboto"/>
                <a:cs typeface="Roboto"/>
                <a:sym typeface="Roboto"/>
              </a:rPr>
              <a:t> (algorytm wizyjny na podstawie Matlab Vision Toolbox)</a:t>
            </a:r>
            <a:endParaRPr sz="11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t/>
            </a:r>
            <a:endParaRPr sz="1100">
              <a:solidFill>
                <a:srgbClr val="666666"/>
              </a:solidFill>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131" name="Google Shape;131;p22"/>
          <p:cNvSpPr txBox="1"/>
          <p:nvPr/>
        </p:nvSpPr>
        <p:spPr>
          <a:xfrm>
            <a:off x="488850" y="4168950"/>
            <a:ext cx="3594300" cy="623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666666"/>
                </a:solidFill>
                <a:latin typeface="Roboto"/>
                <a:ea typeface="Roboto"/>
                <a:cs typeface="Roboto"/>
                <a:sym typeface="Roboto"/>
              </a:rPr>
              <a:t>Rys. detekcja truskawek na zdjęciu</a:t>
            </a:r>
            <a:br>
              <a:rPr lang="en" sz="1100">
                <a:solidFill>
                  <a:srgbClr val="666666"/>
                </a:solidFill>
                <a:latin typeface="Roboto"/>
                <a:ea typeface="Roboto"/>
                <a:cs typeface="Roboto"/>
                <a:sym typeface="Roboto"/>
              </a:rPr>
            </a:br>
            <a:r>
              <a:rPr i="1" lang="en" sz="900">
                <a:solidFill>
                  <a:srgbClr val="666666"/>
                </a:solidFill>
                <a:latin typeface="Roboto"/>
                <a:ea typeface="Roboto"/>
                <a:cs typeface="Roboto"/>
                <a:sym typeface="Roboto"/>
              </a:rPr>
              <a:t>Źródło: </a:t>
            </a:r>
            <a:r>
              <a:rPr i="1" lang="en" sz="900" u="sng">
                <a:solidFill>
                  <a:srgbClr val="666666"/>
                </a:solidFill>
                <a:latin typeface="Roboto"/>
                <a:ea typeface="Roboto"/>
                <a:cs typeface="Roboto"/>
                <a:sym typeface="Roboto"/>
                <a:hlinkClick r:id="rId6"/>
              </a:rPr>
              <a:t>https://www.tokopedia.com/find/bibit-strawberry-california</a:t>
            </a:r>
            <a:endParaRPr i="1" sz="900">
              <a:solidFill>
                <a:srgbClr val="666666"/>
              </a:solidFill>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pic>
        <p:nvPicPr>
          <p:cNvPr id="136" name="Google Shape;136;p23"/>
          <p:cNvPicPr preferRelativeResize="0"/>
          <p:nvPr/>
        </p:nvPicPr>
        <p:blipFill>
          <a:blip r:embed="rId3">
            <a:alphaModFix/>
          </a:blip>
          <a:stretch>
            <a:fillRect/>
          </a:stretch>
        </p:blipFill>
        <p:spPr>
          <a:xfrm>
            <a:off x="2481575" y="1735950"/>
            <a:ext cx="4180900" cy="2876925"/>
          </a:xfrm>
          <a:prstGeom prst="rect">
            <a:avLst/>
          </a:prstGeom>
          <a:noFill/>
          <a:ln>
            <a:noFill/>
          </a:ln>
        </p:spPr>
      </p:pic>
      <p:sp>
        <p:nvSpPr>
          <p:cNvPr id="137" name="Google Shape;137;p23"/>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38" name="Google Shape;138;p23"/>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600"/>
              <a:t>Jak można zauważyć uzyskiwane wyniki są różnej jakości. Zdarzają się również takie przypadki testowe w których algorytm kompletnie zawodzi:</a:t>
            </a:r>
            <a:endParaRPr sz="1600"/>
          </a:p>
          <a:p>
            <a:pPr indent="0" lvl="0" marL="0" rtl="0" algn="just">
              <a:lnSpc>
                <a:spcPct val="100000"/>
              </a:lnSpc>
              <a:spcBef>
                <a:spcPts val="0"/>
              </a:spcBef>
              <a:spcAft>
                <a:spcPts val="0"/>
              </a:spcAft>
              <a:buNone/>
            </a:pPr>
            <a:r>
              <a:t/>
            </a:r>
            <a:endParaRPr sz="1600"/>
          </a:p>
          <a:p>
            <a:pPr indent="0" lvl="0" marL="0" rtl="0" algn="just">
              <a:spcBef>
                <a:spcPts val="0"/>
              </a:spcBef>
              <a:spcAft>
                <a:spcPts val="1600"/>
              </a:spcAft>
              <a:buNone/>
            </a:pPr>
            <a:r>
              <a:t/>
            </a:r>
            <a:endParaRPr/>
          </a:p>
        </p:txBody>
      </p:sp>
      <p:sp>
        <p:nvSpPr>
          <p:cNvPr id="139" name="Google Shape;139;p23"/>
          <p:cNvSpPr txBox="1"/>
          <p:nvPr/>
        </p:nvSpPr>
        <p:spPr>
          <a:xfrm>
            <a:off x="2705425" y="4280400"/>
            <a:ext cx="3733200" cy="544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666666"/>
                </a:solidFill>
                <a:latin typeface="Roboto"/>
                <a:ea typeface="Roboto"/>
                <a:cs typeface="Roboto"/>
                <a:sym typeface="Roboto"/>
              </a:rPr>
              <a:t>Rys. błędna detekcja truskawek na zdjęciu </a:t>
            </a:r>
            <a:endParaRPr sz="11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lang="en" sz="900">
                <a:solidFill>
                  <a:srgbClr val="666666"/>
                </a:solidFill>
                <a:latin typeface="Roboto"/>
                <a:ea typeface="Roboto"/>
                <a:cs typeface="Roboto"/>
                <a:sym typeface="Roboto"/>
              </a:rPr>
              <a:t>Źródło: </a:t>
            </a:r>
            <a:r>
              <a:rPr lang="en" sz="900" u="sng">
                <a:solidFill>
                  <a:srgbClr val="666666"/>
                </a:solidFill>
                <a:latin typeface="Roboto"/>
                <a:ea typeface="Roboto"/>
                <a:cs typeface="Roboto"/>
                <a:sym typeface="Roboto"/>
                <a:hlinkClick r:id="rId4"/>
              </a:rPr>
              <a:t>https://gardenerspath.com/plants/fruit/grow-strawberries/</a:t>
            </a:r>
            <a:endParaRPr sz="900">
              <a:solidFill>
                <a:srgbClr val="666666"/>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4"/>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5" name="Google Shape;145;p24"/>
          <p:cNvSpPr txBox="1"/>
          <p:nvPr>
            <p:ph idx="1" type="body"/>
          </p:nvPr>
        </p:nvSpPr>
        <p:spPr>
          <a:xfrm>
            <a:off x="311725" y="1512775"/>
            <a:ext cx="8520600" cy="3076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600"/>
              <a:t>Ze względu na niesatysfakcjonujące wyniki działania pierwszego z zastosowanych algorytmów postanowiono w oparciu o zebraną bazę zdjęć zbudować własny klasyfikator w oparciu o wartości kolorów truskawek przyjmowanych w HSV.</a:t>
            </a:r>
            <a:endParaRPr sz="1600"/>
          </a:p>
          <a:p>
            <a:pPr indent="0" lvl="0" marL="0" rtl="0" algn="just">
              <a:lnSpc>
                <a:spcPct val="100000"/>
              </a:lnSpc>
              <a:spcBef>
                <a:spcPts val="0"/>
              </a:spcBef>
              <a:spcAft>
                <a:spcPts val="0"/>
              </a:spcAft>
              <a:buNone/>
            </a:pPr>
            <a:r>
              <a:t/>
            </a:r>
            <a:endParaRPr sz="1600"/>
          </a:p>
          <a:p>
            <a:pPr indent="0" lvl="0" marL="0" rtl="0" algn="just">
              <a:lnSpc>
                <a:spcPct val="100000"/>
              </a:lnSpc>
              <a:spcBef>
                <a:spcPts val="0"/>
              </a:spcBef>
              <a:spcAft>
                <a:spcPts val="0"/>
              </a:spcAft>
              <a:buNone/>
            </a:pPr>
            <a:r>
              <a:rPr lang="en" sz="1600"/>
              <a:t>Celem stworzenia maski obrazu uzyskane zdjęcia przeniesiono do przestrzeni HSV dla której dobrano odpowiednie progi niwelujące działanie niepożądanych kolorów.</a:t>
            </a:r>
            <a:endParaRPr sz="1600"/>
          </a:p>
          <a:p>
            <a:pPr indent="0" lvl="0" marL="0" rtl="0" algn="just">
              <a:lnSpc>
                <a:spcPct val="100000"/>
              </a:lnSpc>
              <a:spcBef>
                <a:spcPts val="0"/>
              </a:spcBef>
              <a:spcAft>
                <a:spcPts val="0"/>
              </a:spcAft>
              <a:buNone/>
            </a:pPr>
            <a:r>
              <a:rPr lang="en" sz="1600"/>
              <a:t>Zaimplementowany algorytm tworzy osobno maskę dla koloru zielonego i czerwonego, a następnie łączy je w jedną klasycznym działaniem OR.</a:t>
            </a:r>
            <a:endParaRPr sz="1600"/>
          </a:p>
          <a:p>
            <a:pPr indent="0" lvl="0" marL="0" rtl="0" algn="just">
              <a:lnSpc>
                <a:spcPct val="100000"/>
              </a:lnSpc>
              <a:spcBef>
                <a:spcPts val="0"/>
              </a:spcBef>
              <a:spcAft>
                <a:spcPts val="0"/>
              </a:spcAft>
              <a:buNone/>
            </a:pPr>
            <a:r>
              <a:t/>
            </a:r>
            <a:endParaRPr sz="1600"/>
          </a:p>
          <a:p>
            <a:pPr indent="0" lvl="0" marL="0" rtl="0" algn="just">
              <a:spcBef>
                <a:spcPts val="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1" name="Google Shape;151;p25"/>
          <p:cNvSpPr txBox="1"/>
          <p:nvPr>
            <p:ph idx="1" type="body"/>
          </p:nvPr>
        </p:nvSpPr>
        <p:spPr>
          <a:xfrm>
            <a:off x="311725" y="1512775"/>
            <a:ext cx="8520600" cy="3076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t>% pseudocode</a:t>
            </a:r>
            <a:endParaRPr sz="1200"/>
          </a:p>
          <a:p>
            <a:pPr indent="0" lvl="0" marL="0" rtl="0" algn="l">
              <a:lnSpc>
                <a:spcPct val="100000"/>
              </a:lnSpc>
              <a:spcBef>
                <a:spcPts val="0"/>
              </a:spcBef>
              <a:spcAft>
                <a:spcPts val="0"/>
              </a:spcAft>
              <a:buNone/>
            </a:pPr>
            <a:r>
              <a:rPr lang="en" sz="1200"/>
              <a:t>FOR each row in image</a:t>
            </a:r>
            <a:endParaRPr sz="1200"/>
          </a:p>
          <a:p>
            <a:pPr indent="0" lvl="0" marL="0" rtl="0" algn="l">
              <a:lnSpc>
                <a:spcPct val="100000"/>
              </a:lnSpc>
              <a:spcBef>
                <a:spcPts val="0"/>
              </a:spcBef>
              <a:spcAft>
                <a:spcPts val="0"/>
              </a:spcAft>
              <a:buNone/>
            </a:pPr>
            <a:r>
              <a:rPr lang="en" sz="1200"/>
              <a:t>	FOR each column in image</a:t>
            </a:r>
            <a:endParaRPr sz="1200"/>
          </a:p>
          <a:p>
            <a:pPr indent="0" lvl="0" marL="0" rtl="0" algn="l">
              <a:lnSpc>
                <a:spcPct val="100000"/>
              </a:lnSpc>
              <a:spcBef>
                <a:spcPts val="0"/>
              </a:spcBef>
              <a:spcAft>
                <a:spcPts val="0"/>
              </a:spcAft>
              <a:buNone/>
            </a:pPr>
            <a:r>
              <a:rPr lang="en" sz="1200"/>
              <a:t>	IF pixel_val[row, column] &gt;= HSV_1_MIN AND pixel_val[row, column] &lt;=HSV_1_MAX OR</a:t>
            </a:r>
            <a:endParaRPr sz="1200"/>
          </a:p>
          <a:p>
            <a:pPr indent="0" lvl="0" marL="0" rtl="0" algn="l">
              <a:lnSpc>
                <a:spcPct val="100000"/>
              </a:lnSpc>
              <a:spcBef>
                <a:spcPts val="0"/>
              </a:spcBef>
              <a:spcAft>
                <a:spcPts val="0"/>
              </a:spcAft>
              <a:buNone/>
            </a:pPr>
            <a:r>
              <a:rPr lang="en" sz="1200"/>
              <a:t>	pixel_val[row, column] &gt;= HSV_2_MIN AND pixel_val[row, column] &lt;=HSV_2_MAX OR</a:t>
            </a:r>
            <a:endParaRPr sz="1200"/>
          </a:p>
          <a:p>
            <a:pPr indent="0" lvl="0" marL="0" rtl="0" algn="l">
              <a:lnSpc>
                <a:spcPct val="100000"/>
              </a:lnSpc>
              <a:spcBef>
                <a:spcPts val="0"/>
              </a:spcBef>
              <a:spcAft>
                <a:spcPts val="0"/>
              </a:spcAft>
              <a:buNone/>
            </a:pPr>
            <a:r>
              <a:rPr lang="en" sz="1200"/>
              <a:t>	pixel_val[row, column] &gt;=HSV_3_MIN AND pixel_val[row, column] &lt;=HSV_3_MAX OR THAN</a:t>
            </a:r>
            <a:endParaRPr sz="1200"/>
          </a:p>
          <a:p>
            <a:pPr indent="0" lvl="0" marL="0" rtl="0" algn="l">
              <a:lnSpc>
                <a:spcPct val="100000"/>
              </a:lnSpc>
              <a:spcBef>
                <a:spcPts val="0"/>
              </a:spcBef>
              <a:spcAft>
                <a:spcPts val="0"/>
              </a:spcAft>
              <a:buNone/>
            </a:pPr>
            <a:r>
              <a:rPr lang="en" sz="1200"/>
              <a:t>		MASK[row, column] = 1;</a:t>
            </a:r>
            <a:endParaRPr sz="1200"/>
          </a:p>
          <a:p>
            <a:pPr indent="0" lvl="0" marL="0" rtl="0" algn="l">
              <a:lnSpc>
                <a:spcPct val="100000"/>
              </a:lnSpc>
              <a:spcBef>
                <a:spcPts val="0"/>
              </a:spcBef>
              <a:spcAft>
                <a:spcPts val="0"/>
              </a:spcAft>
              <a:buNone/>
            </a:pPr>
            <a:r>
              <a:rPr lang="en" sz="1200"/>
              <a:t>	ELSE</a:t>
            </a:r>
            <a:endParaRPr sz="1200"/>
          </a:p>
          <a:p>
            <a:pPr indent="0" lvl="0" marL="0" rtl="0" algn="l">
              <a:lnSpc>
                <a:spcPct val="100000"/>
              </a:lnSpc>
              <a:spcBef>
                <a:spcPts val="0"/>
              </a:spcBef>
              <a:spcAft>
                <a:spcPts val="0"/>
              </a:spcAft>
              <a:buNone/>
            </a:pPr>
            <a:r>
              <a:rPr lang="en" sz="1200"/>
              <a:t>		MASK[row, column] = 0;</a:t>
            </a:r>
            <a:endParaRPr sz="1200"/>
          </a:p>
          <a:p>
            <a:pPr indent="0" lvl="0" marL="0" rtl="0" algn="l">
              <a:lnSpc>
                <a:spcPct val="100000"/>
              </a:lnSpc>
              <a:spcBef>
                <a:spcPts val="0"/>
              </a:spcBef>
              <a:spcAft>
                <a:spcPts val="0"/>
              </a:spcAft>
              <a:buNone/>
            </a:pPr>
            <a:r>
              <a:rPr lang="en" sz="1200"/>
              <a:t>	END</a:t>
            </a:r>
            <a:endParaRPr sz="1200"/>
          </a:p>
          <a:p>
            <a:pPr indent="0" lvl="0" marL="0" rtl="0" algn="l">
              <a:lnSpc>
                <a:spcPct val="100000"/>
              </a:lnSpc>
              <a:spcBef>
                <a:spcPts val="0"/>
              </a:spcBef>
              <a:spcAft>
                <a:spcPts val="0"/>
              </a:spcAft>
              <a:buNone/>
            </a:pPr>
            <a:r>
              <a:rPr lang="en" sz="1200"/>
              <a:t>END</a:t>
            </a:r>
            <a:endParaRPr sz="1200"/>
          </a:p>
          <a:p>
            <a:pPr indent="0" lvl="0" marL="0" rtl="0" algn="l">
              <a:lnSpc>
                <a:spcPct val="100000"/>
              </a:lnSpc>
              <a:spcBef>
                <a:spcPts val="0"/>
              </a:spcBef>
              <a:spcAft>
                <a:spcPts val="0"/>
              </a:spcAft>
              <a:buNone/>
            </a:pPr>
            <a:r>
              <a:rPr lang="en" sz="1200"/>
              <a:t>% pseudocode</a:t>
            </a:r>
            <a:endParaRPr sz="1200"/>
          </a:p>
          <a:p>
            <a:pPr indent="0" lvl="0" marL="0" rtl="0" algn="l">
              <a:lnSpc>
                <a:spcPct val="100000"/>
              </a:lnSpc>
              <a:spcBef>
                <a:spcPts val="0"/>
              </a:spcBef>
              <a:spcAft>
                <a:spcPts val="0"/>
              </a:spcAft>
              <a:buNone/>
            </a:pPr>
            <a:r>
              <a:rPr lang="en" sz="1200"/>
              <a:t>gdzie:</a:t>
            </a:r>
            <a:endParaRPr sz="1200"/>
          </a:p>
          <a:p>
            <a:pPr indent="0" lvl="0" marL="0" rtl="0" algn="l">
              <a:lnSpc>
                <a:spcPct val="100000"/>
              </a:lnSpc>
              <a:spcBef>
                <a:spcPts val="0"/>
              </a:spcBef>
              <a:spcAft>
                <a:spcPts val="0"/>
              </a:spcAft>
              <a:buNone/>
            </a:pPr>
            <a:r>
              <a:rPr lang="en" sz="1200"/>
              <a:t>HSV_1_MIN - minimalna dopuszczalna wartość dla danego koloru;</a:t>
            </a:r>
            <a:endParaRPr sz="1200"/>
          </a:p>
          <a:p>
            <a:pPr indent="0" lvl="0" marL="0" rtl="0" algn="l">
              <a:lnSpc>
                <a:spcPct val="100000"/>
              </a:lnSpc>
              <a:spcBef>
                <a:spcPts val="0"/>
              </a:spcBef>
              <a:spcAft>
                <a:spcPts val="0"/>
              </a:spcAft>
              <a:buNone/>
            </a:pPr>
            <a:r>
              <a:rPr lang="en" sz="1200"/>
              <a:t>HSV_1_MAX -maksymalna dopuszczalna wartość dla danego koloru;</a:t>
            </a:r>
            <a:endParaRPr sz="1200"/>
          </a:p>
          <a:p>
            <a:pPr indent="0" lvl="0" marL="0" rtl="0" algn="l">
              <a:lnSpc>
                <a:spcPct val="100000"/>
              </a:lnSpc>
              <a:spcBef>
                <a:spcPts val="0"/>
              </a:spcBef>
              <a:spcAft>
                <a:spcPts val="0"/>
              </a:spcAft>
              <a:buNone/>
            </a:pPr>
            <a:r>
              <a:rPr lang="en" sz="1200"/>
              <a:t>itd...</a:t>
            </a:r>
            <a:endParaRPr sz="1200"/>
          </a:p>
          <a:p>
            <a:pPr indent="0" lvl="0" marL="0" rtl="0" algn="l">
              <a:lnSpc>
                <a:spcPct val="100000"/>
              </a:lnSpc>
              <a:spcBef>
                <a:spcPts val="0"/>
              </a:spcBef>
              <a:spcAft>
                <a:spcPts val="0"/>
              </a:spcAft>
              <a:buNone/>
            </a:pPr>
            <a:r>
              <a:t/>
            </a:r>
            <a:endParaRPr sz="1200"/>
          </a:p>
          <a:p>
            <a:pPr indent="0" lvl="0" marL="0" rtl="0" algn="l">
              <a:spcBef>
                <a:spcPts val="0"/>
              </a:spcBef>
              <a:spcAft>
                <a:spcPts val="1600"/>
              </a:spcAft>
              <a:buNone/>
            </a:pPr>
            <a:r>
              <a:t/>
            </a:r>
            <a:endParaRPr sz="1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7" name="Google Shape;157;p26"/>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t>W wyniku działania powyższego algorytmu uzyskano następującą reprezentację:</a:t>
            </a:r>
            <a:endParaRPr sz="1600"/>
          </a:p>
          <a:p>
            <a:pPr indent="0" lvl="0" marL="0" rtl="0" algn="l">
              <a:spcBef>
                <a:spcPts val="0"/>
              </a:spcBef>
              <a:spcAft>
                <a:spcPts val="1600"/>
              </a:spcAft>
              <a:buNone/>
            </a:pPr>
            <a:r>
              <a:t/>
            </a:r>
            <a:endParaRPr/>
          </a:p>
        </p:txBody>
      </p:sp>
      <p:pic>
        <p:nvPicPr>
          <p:cNvPr id="158" name="Google Shape;158;p26"/>
          <p:cNvPicPr preferRelativeResize="0"/>
          <p:nvPr/>
        </p:nvPicPr>
        <p:blipFill>
          <a:blip r:embed="rId3">
            <a:alphaModFix/>
          </a:blip>
          <a:stretch>
            <a:fillRect/>
          </a:stretch>
        </p:blipFill>
        <p:spPr>
          <a:xfrm>
            <a:off x="1704975" y="1864525"/>
            <a:ext cx="5734050" cy="3114675"/>
          </a:xfrm>
          <a:prstGeom prst="rect">
            <a:avLst/>
          </a:prstGeom>
          <a:noFill/>
          <a:ln>
            <a:noFill/>
          </a:ln>
        </p:spPr>
      </p:pic>
      <p:sp>
        <p:nvSpPr>
          <p:cNvPr id="159" name="Google Shape;159;p26"/>
          <p:cNvSpPr txBox="1"/>
          <p:nvPr/>
        </p:nvSpPr>
        <p:spPr>
          <a:xfrm>
            <a:off x="2956675" y="4204325"/>
            <a:ext cx="3230700" cy="623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666666"/>
                </a:solidFill>
                <a:latin typeface="Roboto"/>
                <a:ea typeface="Roboto"/>
                <a:cs typeface="Roboto"/>
                <a:sym typeface="Roboto"/>
              </a:rPr>
              <a:t>Rys. przykładowe zdjęcie oraz uzyskana maska</a:t>
            </a:r>
            <a:endParaRPr sz="11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i="1" lang="en" sz="900">
                <a:solidFill>
                  <a:srgbClr val="666666"/>
                </a:solidFill>
                <a:latin typeface="Roboto"/>
                <a:ea typeface="Roboto"/>
                <a:cs typeface="Roboto"/>
                <a:sym typeface="Roboto"/>
              </a:rPr>
              <a:t>Źródło: zdjęcia własne (algorytm wizyjny własny)</a:t>
            </a:r>
            <a:endParaRPr sz="1100">
              <a:solidFill>
                <a:srgbClr val="666666"/>
              </a:solidFill>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65" name="Google Shape;165;p27"/>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600"/>
              <a:t>Kolejnym krokiem algorytmu jest dokonanie klasyfikacji dojrzałości owocu.  Algorytm dokonuje tego poprzez przedstawienie owocu w skali szarości, następnie porównuje uśredniony  kolor powierzchni owocu z kolorami wzorcowymi. Wartość ta wyliczana jest według poniższego równania:</a:t>
            </a:r>
            <a:endParaRPr sz="1600"/>
          </a:p>
          <a:p>
            <a:pPr indent="0" lvl="0" marL="0" rtl="0" algn="just">
              <a:spcBef>
                <a:spcPts val="0"/>
              </a:spcBef>
              <a:spcAft>
                <a:spcPts val="0"/>
              </a:spcAft>
              <a:buNone/>
            </a:pPr>
            <a:r>
              <a:t/>
            </a:r>
            <a:endParaRPr/>
          </a:p>
          <a:p>
            <a:pPr indent="0" lvl="0" marL="0" rtl="0" algn="just">
              <a:spcBef>
                <a:spcPts val="1600"/>
              </a:spcBef>
              <a:spcAft>
                <a:spcPts val="0"/>
              </a:spcAft>
              <a:buNone/>
            </a:pPr>
            <a:r>
              <a:t/>
            </a:r>
            <a:endParaRPr/>
          </a:p>
          <a:p>
            <a:pPr indent="0" lvl="0" marL="0" rtl="0" algn="just">
              <a:lnSpc>
                <a:spcPct val="100000"/>
              </a:lnSpc>
              <a:spcBef>
                <a:spcPts val="1600"/>
              </a:spcBef>
              <a:spcAft>
                <a:spcPts val="0"/>
              </a:spcAft>
              <a:buNone/>
            </a:pPr>
            <a:r>
              <a:rPr lang="en" sz="1600"/>
              <a:t>gdzie:</a:t>
            </a:r>
            <a:endParaRPr sz="1600"/>
          </a:p>
          <a:p>
            <a:pPr indent="-330200" lvl="0" marL="457200" rtl="0" algn="just">
              <a:lnSpc>
                <a:spcPct val="100000"/>
              </a:lnSpc>
              <a:spcBef>
                <a:spcPts val="0"/>
              </a:spcBef>
              <a:spcAft>
                <a:spcPts val="0"/>
              </a:spcAft>
              <a:buSzPts val="1600"/>
              <a:buChar char="●"/>
            </a:pPr>
            <a:r>
              <a:rPr lang="en" sz="1600"/>
              <a:t>mean</a:t>
            </a:r>
            <a:r>
              <a:rPr baseline="-25000" lang="en" sz="1600"/>
              <a:t>C</a:t>
            </a:r>
            <a:r>
              <a:rPr lang="en" sz="1600"/>
              <a:t> - średni kolor owocu przedstawiony w skali szarości,</a:t>
            </a:r>
            <a:endParaRPr sz="1600"/>
          </a:p>
          <a:p>
            <a:pPr indent="-330200" lvl="0" marL="457200" rtl="0" algn="just">
              <a:lnSpc>
                <a:spcPct val="100000"/>
              </a:lnSpc>
              <a:spcBef>
                <a:spcPts val="0"/>
              </a:spcBef>
              <a:spcAft>
                <a:spcPts val="0"/>
              </a:spcAft>
              <a:buSzPts val="1600"/>
              <a:buChar char="●"/>
            </a:pPr>
            <a:r>
              <a:rPr lang="en" sz="1600"/>
              <a:t>C</a:t>
            </a:r>
            <a:r>
              <a:rPr baseline="-25000" lang="en" sz="1600"/>
              <a:t>G</a:t>
            </a:r>
            <a:r>
              <a:rPr lang="en" sz="1600"/>
              <a:t> - wzorzec koloru zielonego,</a:t>
            </a:r>
            <a:endParaRPr sz="1600"/>
          </a:p>
          <a:p>
            <a:pPr indent="-330200" lvl="0" marL="457200" rtl="0" algn="just">
              <a:lnSpc>
                <a:spcPct val="100000"/>
              </a:lnSpc>
              <a:spcBef>
                <a:spcPts val="0"/>
              </a:spcBef>
              <a:spcAft>
                <a:spcPts val="0"/>
              </a:spcAft>
              <a:buSzPts val="1600"/>
              <a:buChar char="●"/>
            </a:pPr>
            <a:r>
              <a:rPr lang="en" sz="1600"/>
              <a:t>C</a:t>
            </a:r>
            <a:r>
              <a:rPr baseline="-25000" lang="en" sz="1600"/>
              <a:t>R</a:t>
            </a:r>
            <a:r>
              <a:rPr lang="en" sz="1600"/>
              <a:t> - wzorzec koloru czerwonego.</a:t>
            </a:r>
            <a:endParaRPr sz="1600"/>
          </a:p>
          <a:p>
            <a:pPr indent="0" lvl="0" marL="0" rtl="0" algn="just">
              <a:spcBef>
                <a:spcPts val="0"/>
              </a:spcBef>
              <a:spcAft>
                <a:spcPts val="1600"/>
              </a:spcAft>
              <a:buNone/>
            </a:pPr>
            <a:r>
              <a:t/>
            </a:r>
            <a:endParaRPr/>
          </a:p>
        </p:txBody>
      </p:sp>
      <p:pic>
        <p:nvPicPr>
          <p:cNvPr id="166" name="Google Shape;166;p27"/>
          <p:cNvPicPr preferRelativeResize="0"/>
          <p:nvPr/>
        </p:nvPicPr>
        <p:blipFill>
          <a:blip r:embed="rId3">
            <a:alphaModFix/>
          </a:blip>
          <a:stretch>
            <a:fillRect/>
          </a:stretch>
        </p:blipFill>
        <p:spPr>
          <a:xfrm>
            <a:off x="3681400" y="2715175"/>
            <a:ext cx="1781175" cy="657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8"/>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2" name="Google Shape;172;p28"/>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600"/>
              <a:t>Wykorzystując udostępnione przez środowisko MATLAB określono położenie skupisk białych pikseli na wyznaczonej wcześniej masce. Na podstawie uzyskanych informacji należało określić rozmiary zidentyfikowanych owoców oraz ich położenie. Przyjęto, że najlepszym rozwiązaniem pozwalającym określić wymiary obiektów będzie umieszczenie znacznika pomiędzy każdym z krzaków będącego wzorcem długości. W celach testowych przyjęto, że wymiary każdego ze zdjęć wynoszą 160mmx90mm.</a:t>
            </a:r>
            <a:endParaRPr sz="1600"/>
          </a:p>
          <a:p>
            <a:pPr indent="0" lvl="0" marL="0" rtl="0" algn="just">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8" name="Google Shape;178;p29"/>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Ostatecznie otrzymano następującą analizę podanego zdjęcia:</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t/>
            </a:r>
            <a:endParaRPr/>
          </a:p>
        </p:txBody>
      </p:sp>
      <p:pic>
        <p:nvPicPr>
          <p:cNvPr id="179" name="Google Shape;179;p29"/>
          <p:cNvPicPr preferRelativeResize="0"/>
          <p:nvPr/>
        </p:nvPicPr>
        <p:blipFill>
          <a:blip r:embed="rId3">
            <a:alphaModFix/>
          </a:blip>
          <a:stretch>
            <a:fillRect/>
          </a:stretch>
        </p:blipFill>
        <p:spPr>
          <a:xfrm>
            <a:off x="-254700" y="1952175"/>
            <a:ext cx="5456596" cy="2601400"/>
          </a:xfrm>
          <a:prstGeom prst="rect">
            <a:avLst/>
          </a:prstGeom>
          <a:noFill/>
          <a:ln>
            <a:noFill/>
          </a:ln>
        </p:spPr>
      </p:pic>
      <p:pic>
        <p:nvPicPr>
          <p:cNvPr id="180" name="Google Shape;180;p29"/>
          <p:cNvPicPr preferRelativeResize="0"/>
          <p:nvPr/>
        </p:nvPicPr>
        <p:blipFill>
          <a:blip r:embed="rId4">
            <a:alphaModFix/>
          </a:blip>
          <a:stretch>
            <a:fillRect/>
          </a:stretch>
        </p:blipFill>
        <p:spPr>
          <a:xfrm>
            <a:off x="4748875" y="2097625"/>
            <a:ext cx="4846451" cy="2310525"/>
          </a:xfrm>
          <a:prstGeom prst="rect">
            <a:avLst/>
          </a:prstGeom>
          <a:noFill/>
          <a:ln>
            <a:noFill/>
          </a:ln>
        </p:spPr>
      </p:pic>
      <p:sp>
        <p:nvSpPr>
          <p:cNvPr id="181" name="Google Shape;181;p29"/>
          <p:cNvSpPr txBox="1"/>
          <p:nvPr/>
        </p:nvSpPr>
        <p:spPr>
          <a:xfrm>
            <a:off x="867550" y="4450150"/>
            <a:ext cx="3212100" cy="587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666666"/>
                </a:solidFill>
                <a:latin typeface="Roboto"/>
                <a:ea typeface="Roboto"/>
                <a:cs typeface="Roboto"/>
                <a:sym typeface="Roboto"/>
              </a:rPr>
              <a:t>Rys. uzyskane wyniki</a:t>
            </a:r>
            <a:br>
              <a:rPr lang="en" sz="1100">
                <a:solidFill>
                  <a:srgbClr val="666666"/>
                </a:solidFill>
                <a:latin typeface="Roboto"/>
                <a:ea typeface="Roboto"/>
                <a:cs typeface="Roboto"/>
                <a:sym typeface="Roboto"/>
              </a:rPr>
            </a:br>
            <a:r>
              <a:rPr i="1" lang="en" sz="900">
                <a:solidFill>
                  <a:srgbClr val="666666"/>
                </a:solidFill>
                <a:latin typeface="Roboto"/>
                <a:ea typeface="Roboto"/>
                <a:cs typeface="Roboto"/>
                <a:sym typeface="Roboto"/>
              </a:rPr>
              <a:t>Źródło: zdjęcia własne (algorytm wizyjny własny)</a:t>
            </a:r>
            <a:endParaRPr sz="1100">
              <a:solidFill>
                <a:srgbClr val="666666"/>
              </a:solidFill>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182" name="Google Shape;182;p29"/>
          <p:cNvSpPr txBox="1"/>
          <p:nvPr/>
        </p:nvSpPr>
        <p:spPr>
          <a:xfrm>
            <a:off x="5608500" y="4450150"/>
            <a:ext cx="3127200" cy="48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666666"/>
                </a:solidFill>
                <a:latin typeface="Roboto"/>
                <a:ea typeface="Roboto"/>
                <a:cs typeface="Roboto"/>
                <a:sym typeface="Roboto"/>
              </a:rPr>
              <a:t>Rys. uzyskane wyniki</a:t>
            </a:r>
            <a:endParaRPr sz="11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i="1" lang="en" sz="900">
                <a:solidFill>
                  <a:srgbClr val="666666"/>
                </a:solidFill>
                <a:latin typeface="Roboto"/>
                <a:ea typeface="Roboto"/>
                <a:cs typeface="Roboto"/>
                <a:sym typeface="Roboto"/>
              </a:rPr>
              <a:t>Źródło: zdjęcia własne (algorytm wizyjny własny)</a:t>
            </a:r>
            <a:endParaRPr sz="1100">
              <a:solidFill>
                <a:srgbClr val="666666"/>
              </a:solidFill>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30"/>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8" name="Google Shape;188;p30"/>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Algorytm wciąż wymaga dopracowania, gdyż zdarzają się przypadki testowe w których działa nieprawidłowo:</a:t>
            </a:r>
            <a:endParaRPr sz="1600"/>
          </a:p>
          <a:p>
            <a:pPr indent="0" lvl="0" marL="0" rtl="0" algn="l">
              <a:spcBef>
                <a:spcPts val="1600"/>
              </a:spcBef>
              <a:spcAft>
                <a:spcPts val="0"/>
              </a:spcAft>
              <a:buNone/>
            </a:pPr>
            <a:r>
              <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t/>
            </a:r>
            <a:endParaRPr/>
          </a:p>
        </p:txBody>
      </p:sp>
      <p:pic>
        <p:nvPicPr>
          <p:cNvPr id="189" name="Google Shape;189;p30"/>
          <p:cNvPicPr preferRelativeResize="0"/>
          <p:nvPr/>
        </p:nvPicPr>
        <p:blipFill>
          <a:blip r:embed="rId3">
            <a:alphaModFix/>
          </a:blip>
          <a:stretch>
            <a:fillRect/>
          </a:stretch>
        </p:blipFill>
        <p:spPr>
          <a:xfrm>
            <a:off x="2473000" y="1829150"/>
            <a:ext cx="5734050" cy="3086100"/>
          </a:xfrm>
          <a:prstGeom prst="rect">
            <a:avLst/>
          </a:prstGeom>
          <a:noFill/>
          <a:ln>
            <a:noFill/>
          </a:ln>
        </p:spPr>
      </p:pic>
      <p:sp>
        <p:nvSpPr>
          <p:cNvPr id="190" name="Google Shape;190;p30"/>
          <p:cNvSpPr txBox="1"/>
          <p:nvPr/>
        </p:nvSpPr>
        <p:spPr>
          <a:xfrm>
            <a:off x="2076175" y="4648250"/>
            <a:ext cx="6527700" cy="587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666666"/>
                </a:solidFill>
                <a:latin typeface="Roboto"/>
                <a:ea typeface="Roboto"/>
                <a:cs typeface="Roboto"/>
                <a:sym typeface="Roboto"/>
              </a:rPr>
              <a:t>Rys. błędna detekcja (sąsiadujące owoce uznane jako jeden, uznanie łodygi jako owoc)</a:t>
            </a:r>
            <a:endParaRPr sz="11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i="1" lang="en" sz="900">
                <a:solidFill>
                  <a:srgbClr val="666666"/>
                </a:solidFill>
                <a:latin typeface="Roboto"/>
                <a:ea typeface="Roboto"/>
                <a:cs typeface="Roboto"/>
                <a:sym typeface="Roboto"/>
              </a:rPr>
              <a:t>Źródło: zdjęcia własne (algorytm wizyjny własny)</a:t>
            </a:r>
            <a:endParaRPr sz="1100">
              <a:solidFill>
                <a:srgbClr val="666666"/>
              </a:solidFill>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Algorytm komiwojażera</a:t>
            </a:r>
            <a:endParaRPr/>
          </a:p>
          <a:p>
            <a:pPr indent="0" lvl="0" marL="0" rtl="0" algn="l">
              <a:spcBef>
                <a:spcPts val="0"/>
              </a:spcBef>
              <a:spcAft>
                <a:spcPts val="0"/>
              </a:spcAft>
              <a:buNone/>
            </a:pPr>
            <a:r>
              <a:t/>
            </a:r>
            <a:endParaRPr/>
          </a:p>
        </p:txBody>
      </p:sp>
      <p:sp>
        <p:nvSpPr>
          <p:cNvPr id="196" name="Google Shape;196;p31"/>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600"/>
              <a:t>Kolejną ważną częścią projektu jest algorytm komiwojażera, który posłuży do znalezienia najkrótszej trasy pomiędzy wykrytymi truskawkami. Do stworzenia algorytmu zaadoptowaliśmy algorytm genetyczny “Traveling Salesman Problem - Genetic Algorithm” autorstwa Joseph’a Kirk’a. Adaptacja polegała na dostosowaniu algorytmu do danych trójwymiarowych oraz dodaniu możliwości wyboru punktu startowego, w którym optymalna trasa ma swój początek, a także się kończy. Algorytm nie uwzględnia żadnych przeszkód, które mogą się pojawić w ciągu trajektorii (np. gałęzie krzaka).</a:t>
            </a:r>
            <a:endParaRPr sz="1600"/>
          </a:p>
          <a:p>
            <a:pPr indent="0" lvl="0" marL="0" rtl="0" algn="just">
              <a:lnSpc>
                <a:spcPct val="100000"/>
              </a:lnSpc>
              <a:spcBef>
                <a:spcPts val="0"/>
              </a:spcBef>
              <a:spcAft>
                <a:spcPts val="0"/>
              </a:spcAft>
              <a:buNone/>
            </a:pPr>
            <a:r>
              <a:t/>
            </a:r>
            <a:endParaRPr sz="1600"/>
          </a:p>
          <a:p>
            <a:pPr indent="0" lvl="0" marL="0" rtl="0" algn="just">
              <a:spcBef>
                <a:spcPts val="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4"/>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Charakterystyka problemu</a:t>
            </a:r>
            <a:endParaRPr/>
          </a:p>
        </p:txBody>
      </p:sp>
      <p:sp>
        <p:nvSpPr>
          <p:cNvPr id="72" name="Google Shape;72;p14"/>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600"/>
              <a:t>Celem naszego projektu było stworzenie symulacji dla robota zbierającego truskawki. Mieliśmy znaleźć optymalne parametry pozwalające na zebranie odpowiednich (dojrzałych i nieuszkodzonych) owoców, w jak najkrótszym czasie i przy minimalnej ilości owoców niezebranych.</a:t>
            </a:r>
            <a:endParaRPr sz="1600"/>
          </a:p>
          <a:p>
            <a:pPr indent="0" lvl="0" marL="0" rtl="0" algn="l">
              <a:spcBef>
                <a:spcPts val="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32"/>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2" name="Google Shape;202;p32"/>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t>Prezentacja działania algorytmu dla 10 punktów w przestrzeni:</a:t>
            </a:r>
            <a:endParaRPr sz="1600"/>
          </a:p>
          <a:p>
            <a:pPr indent="0" lvl="0" marL="0" rtl="0" algn="l">
              <a:lnSpc>
                <a:spcPct val="100000"/>
              </a:lnSpc>
              <a:spcBef>
                <a:spcPts val="0"/>
              </a:spcBef>
              <a:spcAft>
                <a:spcPts val="0"/>
              </a:spcAft>
              <a:buNone/>
            </a:pPr>
            <a:r>
              <a:t/>
            </a:r>
            <a:endParaRPr sz="1600"/>
          </a:p>
          <a:p>
            <a:pPr indent="0" lvl="0" marL="0" rtl="0" algn="l">
              <a:lnSpc>
                <a:spcPct val="100000"/>
              </a:lnSpc>
              <a:spcBef>
                <a:spcPts val="0"/>
              </a:spcBef>
              <a:spcAft>
                <a:spcPts val="0"/>
              </a:spcAft>
              <a:buNone/>
            </a:pPr>
            <a:r>
              <a:t/>
            </a:r>
            <a:endParaRPr sz="1600"/>
          </a:p>
          <a:p>
            <a:pPr indent="0" lvl="0" marL="0" rtl="0" algn="l">
              <a:spcBef>
                <a:spcPts val="0"/>
              </a:spcBef>
              <a:spcAft>
                <a:spcPts val="1600"/>
              </a:spcAft>
              <a:buNone/>
            </a:pPr>
            <a:r>
              <a:t/>
            </a:r>
            <a:endParaRPr/>
          </a:p>
        </p:txBody>
      </p:sp>
      <p:pic>
        <p:nvPicPr>
          <p:cNvPr id="203" name="Google Shape;203;p32"/>
          <p:cNvPicPr preferRelativeResize="0"/>
          <p:nvPr/>
        </p:nvPicPr>
        <p:blipFill>
          <a:blip r:embed="rId3">
            <a:alphaModFix/>
          </a:blip>
          <a:stretch>
            <a:fillRect/>
          </a:stretch>
        </p:blipFill>
        <p:spPr>
          <a:xfrm>
            <a:off x="966025" y="1881950"/>
            <a:ext cx="3801124" cy="3150775"/>
          </a:xfrm>
          <a:prstGeom prst="rect">
            <a:avLst/>
          </a:prstGeom>
          <a:noFill/>
          <a:ln>
            <a:noFill/>
          </a:ln>
        </p:spPr>
      </p:pic>
      <p:sp>
        <p:nvSpPr>
          <p:cNvPr id="204" name="Google Shape;204;p32"/>
          <p:cNvSpPr txBox="1"/>
          <p:nvPr/>
        </p:nvSpPr>
        <p:spPr>
          <a:xfrm>
            <a:off x="4767150" y="3001038"/>
            <a:ext cx="3219000" cy="91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666666"/>
                </a:solidFill>
                <a:latin typeface="Roboto"/>
                <a:ea typeface="Roboto"/>
                <a:cs typeface="Roboto"/>
                <a:sym typeface="Roboto"/>
              </a:rPr>
              <a:t>Rys. Uzyskane wyniki</a:t>
            </a:r>
            <a:endParaRPr sz="11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i="1" lang="en" sz="900">
                <a:solidFill>
                  <a:srgbClr val="666666"/>
                </a:solidFill>
                <a:latin typeface="Roboto"/>
                <a:ea typeface="Roboto"/>
                <a:cs typeface="Roboto"/>
                <a:sym typeface="Roboto"/>
              </a:rPr>
              <a:t>Źródło: opracowanie własne na podstawie algorytmu algorytmu Joseph’a Kirk’a</a:t>
            </a:r>
            <a:endParaRPr i="1" sz="900">
              <a:solidFill>
                <a:srgbClr val="666666"/>
              </a:solidFill>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33"/>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Menedżer</a:t>
            </a:r>
            <a:r>
              <a:rPr lang="en"/>
              <a:t> programu</a:t>
            </a:r>
            <a:endParaRPr/>
          </a:p>
          <a:p>
            <a:pPr indent="0" lvl="0" marL="0" rtl="0" algn="l">
              <a:spcBef>
                <a:spcPts val="0"/>
              </a:spcBef>
              <a:spcAft>
                <a:spcPts val="0"/>
              </a:spcAft>
              <a:buNone/>
            </a:pPr>
            <a:r>
              <a:t/>
            </a:r>
            <a:endParaRPr/>
          </a:p>
        </p:txBody>
      </p:sp>
      <p:sp>
        <p:nvSpPr>
          <p:cNvPr id="210" name="Google Shape;210;p33"/>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600"/>
              <a:t>W celu połączenia wszystkich elementów stworzonego projektu, napisano skrypt zarządzający nimi. </a:t>
            </a:r>
            <a:endParaRPr sz="1600"/>
          </a:p>
          <a:p>
            <a:pPr indent="-330200" lvl="0" marL="457200" rtl="0" algn="just">
              <a:lnSpc>
                <a:spcPct val="100000"/>
              </a:lnSpc>
              <a:spcBef>
                <a:spcPts val="0"/>
              </a:spcBef>
              <a:spcAft>
                <a:spcPts val="0"/>
              </a:spcAft>
              <a:buSzPts val="1600"/>
              <a:buChar char="●"/>
            </a:pPr>
            <a:r>
              <a:rPr lang="en" sz="1600"/>
              <a:t>Najpierw wywoływany jest </a:t>
            </a:r>
            <a:r>
              <a:rPr lang="en" sz="1600"/>
              <a:t>skrypt generujący drzewo symulujące krzak truskawki. Zwracane są trzy wektory położeń truskawek: dobrych, zielonych i zepsutych. W każdym wektorze dodatkowo zwracana jest wielkość truskawki.</a:t>
            </a:r>
            <a:endParaRPr sz="1600"/>
          </a:p>
          <a:p>
            <a:pPr indent="-330200" lvl="0" marL="457200" rtl="0" algn="just">
              <a:lnSpc>
                <a:spcPct val="100000"/>
              </a:lnSpc>
              <a:spcBef>
                <a:spcPts val="0"/>
              </a:spcBef>
              <a:spcAft>
                <a:spcPts val="0"/>
              </a:spcAft>
              <a:buSzPts val="1600"/>
              <a:buChar char="●"/>
            </a:pPr>
            <a:r>
              <a:rPr lang="en" sz="1600"/>
              <a:t>Następnie dla każdej truskawki wywoływany jest algorytm wizyjny z argumentem w postaci losowego zdjęcia (z bazy danych), na którym ludzkie oko jest w stanie rozpoznać truskawkę o rozpatrywanym stanie (dobra, zielona, zepsuta). Jeśli algorytm poprawnie wykryje truskawkę, licznik poprawnie wykrytych truskawek jest inkrementowany (odpowiednio zielonych lub czerwonych truskawek).</a:t>
            </a:r>
            <a:endParaRPr sz="1600"/>
          </a:p>
          <a:p>
            <a:pPr indent="0" lvl="0" marL="0" rtl="0" algn="just">
              <a:spcBef>
                <a:spcPts val="0"/>
              </a:spcBef>
              <a:spcAft>
                <a:spcPts val="16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4"/>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Menedżer programu c.d.</a:t>
            </a:r>
            <a:endParaRPr/>
          </a:p>
          <a:p>
            <a:pPr indent="0" lvl="0" marL="0" rtl="0" algn="l">
              <a:spcBef>
                <a:spcPts val="0"/>
              </a:spcBef>
              <a:spcAft>
                <a:spcPts val="0"/>
              </a:spcAft>
              <a:buNone/>
            </a:pPr>
            <a:r>
              <a:t/>
            </a:r>
            <a:endParaRPr/>
          </a:p>
        </p:txBody>
      </p:sp>
      <p:sp>
        <p:nvSpPr>
          <p:cNvPr id="216" name="Google Shape;216;p34"/>
          <p:cNvSpPr txBox="1"/>
          <p:nvPr>
            <p:ph idx="1" type="body"/>
          </p:nvPr>
        </p:nvSpPr>
        <p:spPr>
          <a:xfrm>
            <a:off x="311700" y="1505700"/>
            <a:ext cx="8408100" cy="30762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SzPts val="1600"/>
              <a:buChar char="●"/>
            </a:pPr>
            <a:r>
              <a:rPr lang="en" sz="1600"/>
              <a:t>Następnie symulowana jest trudność zerwania owocu, która zależy odwrotnie od wielkości zbieranego owocu (większe owoce trudniej zerwać, gdyż chwytak pneumatyczny może nie dać rady). Prawdopodobieństwo zerwania wynosi 1-x, gdzie x to wielkość truskawki.</a:t>
            </a:r>
            <a:endParaRPr sz="1600"/>
          </a:p>
          <a:p>
            <a:pPr indent="-330200" lvl="0" marL="457200" rtl="0" algn="just">
              <a:lnSpc>
                <a:spcPct val="100000"/>
              </a:lnSpc>
              <a:spcBef>
                <a:spcPts val="0"/>
              </a:spcBef>
              <a:spcAft>
                <a:spcPts val="0"/>
              </a:spcAft>
              <a:buSzPts val="1600"/>
              <a:buChar char="●"/>
            </a:pPr>
            <a:r>
              <a:rPr lang="en" sz="1600"/>
              <a:t>Następnie dla wszystkich wykrytych truskawek uruchamiany jest algorytm komiwojażera. Należy podkreślić  że dla wszystkich wykrytych, gdyż symulacja zebrania owocu dotyczy sytuacji gdy chwytak jest już przy truskawce. Mimo, że kolejność czasowa powinna być odwrotna, to z punktu widzenia zależności logicznych nie ma to znaczenia i w symulacji dozwolono na taką kolejność symulowania.</a:t>
            </a:r>
            <a:endParaRPr sz="1600"/>
          </a:p>
          <a:p>
            <a:pPr indent="-330200" lvl="0" marL="457200" rtl="0" algn="just">
              <a:lnSpc>
                <a:spcPct val="100000"/>
              </a:lnSpc>
              <a:spcBef>
                <a:spcPts val="0"/>
              </a:spcBef>
              <a:spcAft>
                <a:spcPts val="0"/>
              </a:spcAft>
              <a:buSzPts val="1600"/>
              <a:buChar char="●"/>
            </a:pPr>
            <a:r>
              <a:rPr lang="en" sz="1600"/>
              <a:t>Dane z kolejnych etapów symulacji są zbierane na potrzeby analizy i prezentacji (ilość poprawnie wykrytych owoców, ilość zebranych owoców, wynik z krzaka). Symulacja dla jednego krzaka jest dokonywana wielokrotnie (na razie menedżer symuluje kolejno 10 krzaków). Wynik z krzaka to suma wielkości truskawek pomnożonych przez 10 (czynnik skalujący wynik do tego samego rzędu wielkości co ilość zebranych owoców)</a:t>
            </a:r>
            <a:endParaRPr sz="1600"/>
          </a:p>
          <a:p>
            <a:pPr indent="0" lvl="0" marL="0" rtl="0" algn="just">
              <a:spcBef>
                <a:spcPts val="0"/>
              </a:spcBef>
              <a:spcAft>
                <a:spcPts val="16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pic>
        <p:nvPicPr>
          <p:cNvPr id="221" name="Google Shape;221;p35"/>
          <p:cNvPicPr preferRelativeResize="0"/>
          <p:nvPr/>
        </p:nvPicPr>
        <p:blipFill>
          <a:blip r:embed="rId3">
            <a:alphaModFix/>
          </a:blip>
          <a:stretch>
            <a:fillRect/>
          </a:stretch>
        </p:blipFill>
        <p:spPr>
          <a:xfrm>
            <a:off x="0" y="152400"/>
            <a:ext cx="9144000" cy="452438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pic>
        <p:nvPicPr>
          <p:cNvPr id="226" name="Google Shape;226;p36"/>
          <p:cNvPicPr preferRelativeResize="0"/>
          <p:nvPr/>
        </p:nvPicPr>
        <p:blipFill>
          <a:blip r:embed="rId3">
            <a:alphaModFix/>
          </a:blip>
          <a:stretch>
            <a:fillRect/>
          </a:stretch>
        </p:blipFill>
        <p:spPr>
          <a:xfrm>
            <a:off x="180675" y="0"/>
            <a:ext cx="8782652" cy="5143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pic>
        <p:nvPicPr>
          <p:cNvPr id="231" name="Google Shape;231;p37"/>
          <p:cNvPicPr preferRelativeResize="0"/>
          <p:nvPr/>
        </p:nvPicPr>
        <p:blipFill>
          <a:blip r:embed="rId3">
            <a:alphaModFix/>
          </a:blip>
          <a:stretch>
            <a:fillRect/>
          </a:stretch>
        </p:blipFill>
        <p:spPr>
          <a:xfrm>
            <a:off x="51113" y="0"/>
            <a:ext cx="9041768" cy="514350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pic>
        <p:nvPicPr>
          <p:cNvPr id="236" name="Google Shape;236;p38"/>
          <p:cNvPicPr preferRelativeResize="0"/>
          <p:nvPr/>
        </p:nvPicPr>
        <p:blipFill>
          <a:blip r:embed="rId3">
            <a:alphaModFix/>
          </a:blip>
          <a:stretch>
            <a:fillRect/>
          </a:stretch>
        </p:blipFill>
        <p:spPr>
          <a:xfrm>
            <a:off x="68250" y="236550"/>
            <a:ext cx="8839201" cy="4203297"/>
          </a:xfrm>
          <a:prstGeom prst="rect">
            <a:avLst/>
          </a:prstGeom>
          <a:noFill/>
          <a:ln>
            <a:noFill/>
          </a:ln>
        </p:spPr>
      </p:pic>
      <p:sp>
        <p:nvSpPr>
          <p:cNvPr id="237" name="Google Shape;237;p38"/>
          <p:cNvSpPr txBox="1"/>
          <p:nvPr/>
        </p:nvSpPr>
        <p:spPr>
          <a:xfrm>
            <a:off x="68250" y="-52600"/>
            <a:ext cx="6058500" cy="70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Wyniki przeprowadzenia testów dla 50 krzaków:</a:t>
            </a:r>
            <a:endParaRPr>
              <a:latin typeface="Roboto"/>
              <a:ea typeface="Roboto"/>
              <a:cs typeface="Roboto"/>
              <a:sym typeface="Roboto"/>
            </a:endParaRPr>
          </a:p>
        </p:txBody>
      </p:sp>
      <p:sp>
        <p:nvSpPr>
          <p:cNvPr id="238" name="Google Shape;238;p38"/>
          <p:cNvSpPr txBox="1"/>
          <p:nvPr/>
        </p:nvSpPr>
        <p:spPr>
          <a:xfrm>
            <a:off x="207750" y="4383250"/>
            <a:ext cx="8728500" cy="3156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300">
                <a:solidFill>
                  <a:srgbClr val="666666"/>
                </a:solidFill>
                <a:latin typeface="Roboto"/>
                <a:ea typeface="Roboto"/>
                <a:cs typeface="Roboto"/>
                <a:sym typeface="Roboto"/>
              </a:rPr>
              <a:t>Można zauważyć, że ilość zebranych </a:t>
            </a:r>
            <a:r>
              <a:rPr lang="en" sz="1300">
                <a:solidFill>
                  <a:srgbClr val="666666"/>
                </a:solidFill>
                <a:latin typeface="Roboto"/>
                <a:ea typeface="Roboto"/>
                <a:cs typeface="Roboto"/>
                <a:sym typeface="Roboto"/>
              </a:rPr>
              <a:t>truskawek</a:t>
            </a:r>
            <a:r>
              <a:rPr lang="en" sz="1300">
                <a:solidFill>
                  <a:srgbClr val="666666"/>
                </a:solidFill>
                <a:latin typeface="Roboto"/>
                <a:ea typeface="Roboto"/>
                <a:cs typeface="Roboto"/>
                <a:sym typeface="Roboto"/>
              </a:rPr>
              <a:t> jest zawsze nie większa niż ilość wykrytych czerownych truskawek. Wynik z krzaka oscyluje na podobnym poziomie co ilość zebranych truskawek. Ponieważ założono że większość truskawek jest dojrzałych, ilość zielonych truskawek jest najmniejsza.</a:t>
            </a:r>
            <a:endParaRPr sz="1300">
              <a:solidFill>
                <a:srgbClr val="666666"/>
              </a:solidFill>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pic>
        <p:nvPicPr>
          <p:cNvPr id="243" name="Google Shape;243;p39"/>
          <p:cNvPicPr preferRelativeResize="0"/>
          <p:nvPr/>
        </p:nvPicPr>
        <p:blipFill>
          <a:blip r:embed="rId3">
            <a:alphaModFix/>
          </a:blip>
          <a:stretch>
            <a:fillRect/>
          </a:stretch>
        </p:blipFill>
        <p:spPr>
          <a:xfrm>
            <a:off x="108625" y="0"/>
            <a:ext cx="8372718" cy="5143499"/>
          </a:xfrm>
          <a:prstGeom prst="rect">
            <a:avLst/>
          </a:prstGeom>
          <a:noFill/>
          <a:ln>
            <a:noFill/>
          </a:ln>
        </p:spPr>
      </p:pic>
      <p:sp>
        <p:nvSpPr>
          <p:cNvPr id="244" name="Google Shape;244;p39"/>
          <p:cNvSpPr txBox="1"/>
          <p:nvPr/>
        </p:nvSpPr>
        <p:spPr>
          <a:xfrm>
            <a:off x="108638" y="0"/>
            <a:ext cx="8372700" cy="34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666666"/>
                </a:solidFill>
                <a:latin typeface="Roboto"/>
                <a:ea typeface="Roboto"/>
                <a:cs typeface="Roboto"/>
                <a:sym typeface="Roboto"/>
              </a:rPr>
              <a:t>Wyniki w alternatywnym zestawieniu, z widocznymi dokładnymi danymi (innymi niż na poprzednim slajdzie):</a:t>
            </a:r>
            <a:endParaRPr sz="1300">
              <a:solidFill>
                <a:srgbClr val="666666"/>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40"/>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Porównanie z innymi aplikacjami</a:t>
            </a:r>
            <a:endParaRPr/>
          </a:p>
          <a:p>
            <a:pPr indent="0" lvl="0" marL="0" rtl="0" algn="l">
              <a:spcBef>
                <a:spcPts val="0"/>
              </a:spcBef>
              <a:spcAft>
                <a:spcPts val="0"/>
              </a:spcAft>
              <a:buNone/>
            </a:pPr>
            <a:r>
              <a:t/>
            </a:r>
            <a:endParaRPr/>
          </a:p>
        </p:txBody>
      </p:sp>
      <p:sp>
        <p:nvSpPr>
          <p:cNvPr id="250" name="Google Shape;250;p40"/>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600" u="sng">
                <a:solidFill>
                  <a:srgbClr val="666666"/>
                </a:solidFill>
                <a:hlinkClick r:id="rId3"/>
              </a:rPr>
              <a:t>https://www.researchgate.net/publication/322977115_Robotic_Harvesting_of_Fruiting_Vegetables_A_Simulation_Approach_in_V-REP_ROS_and_MATLAB</a:t>
            </a:r>
            <a:endParaRPr sz="1600">
              <a:solidFill>
                <a:srgbClr val="666666"/>
              </a:solidFill>
            </a:endParaRPr>
          </a:p>
          <a:p>
            <a:pPr indent="0" lvl="0" marL="0" rtl="0" algn="just">
              <a:lnSpc>
                <a:spcPct val="100000"/>
              </a:lnSpc>
              <a:spcBef>
                <a:spcPts val="0"/>
              </a:spcBef>
              <a:spcAft>
                <a:spcPts val="0"/>
              </a:spcAft>
              <a:buNone/>
            </a:pPr>
            <a:r>
              <a:t/>
            </a:r>
            <a:endParaRPr/>
          </a:p>
          <a:p>
            <a:pPr indent="0" lvl="0" marL="0" rtl="0" algn="just">
              <a:lnSpc>
                <a:spcPct val="100000"/>
              </a:lnSpc>
              <a:spcBef>
                <a:spcPts val="0"/>
              </a:spcBef>
              <a:spcAft>
                <a:spcPts val="0"/>
              </a:spcAft>
              <a:buNone/>
            </a:pPr>
            <a:r>
              <a:rPr lang="en" sz="1600"/>
              <a:t>Ta symulacja została zaimplementowana za pomocą V-REP oraz ROS na platformie Linux, a dotyczyła robota zbierającego czerwoną paprykę. Do strony wizyjnej, tak jak i w naszym projekcie został użyty Matlab. Szukanie owoców odbywało się na obrazach RGB, dla których była tworzona odpowiednia maska, która następnie była przepuszczana przez filtr medianowy. Według danych podanych w dokumencie, algorytm miał współczynnik sukcesu równy 94%. Kolejnym krokiem było zaprojektowanie krzaków papryki oraz robota (z trójpalczastą końcówką roboczą) w środowisku CAD. Zostały one przetransportowane do programu V-REP, gdzie był przeprowadzane wszelkie obliczenia związane z symulacją zbierania owoców.</a:t>
            </a:r>
            <a:endParaRPr sz="1600"/>
          </a:p>
          <a:p>
            <a:pPr indent="0" lvl="0" marL="0" rtl="0" algn="just">
              <a:spcBef>
                <a:spcPts val="0"/>
              </a:spcBef>
              <a:spcAft>
                <a:spcPts val="16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41"/>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56" name="Google Shape;256;p41"/>
          <p:cNvSpPr txBox="1"/>
          <p:nvPr>
            <p:ph idx="1" type="body"/>
          </p:nvPr>
        </p:nvSpPr>
        <p:spPr>
          <a:xfrm>
            <a:off x="311725" y="1526925"/>
            <a:ext cx="8520600" cy="3076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600" u="sng">
                <a:solidFill>
                  <a:srgbClr val="666666"/>
                </a:solidFill>
                <a:hlinkClick r:id="rId3"/>
              </a:rPr>
              <a:t>https://www.sciencedirect.com/science/article/pii/S2214317318304372</a:t>
            </a:r>
            <a:endParaRPr sz="1600">
              <a:solidFill>
                <a:srgbClr val="666666"/>
              </a:solidFill>
            </a:endParaRPr>
          </a:p>
          <a:p>
            <a:pPr indent="0" lvl="0" marL="0" rtl="0" algn="just">
              <a:lnSpc>
                <a:spcPct val="100000"/>
              </a:lnSpc>
              <a:spcBef>
                <a:spcPts val="0"/>
              </a:spcBef>
              <a:spcAft>
                <a:spcPts val="0"/>
              </a:spcAft>
              <a:buNone/>
            </a:pPr>
            <a:r>
              <a:t/>
            </a:r>
            <a:endParaRPr/>
          </a:p>
          <a:p>
            <a:pPr indent="0" lvl="0" marL="0" rtl="0" algn="just">
              <a:lnSpc>
                <a:spcPct val="100000"/>
              </a:lnSpc>
              <a:spcBef>
                <a:spcPts val="0"/>
              </a:spcBef>
              <a:spcAft>
                <a:spcPts val="0"/>
              </a:spcAft>
              <a:buNone/>
            </a:pPr>
            <a:r>
              <a:rPr lang="en" sz="1600"/>
              <a:t>Drugi projekt dotyczy zbierania owoców kiwi. Dokument bardzo dokładnie opisuje wszelkie obliczenia przeprowadzone, w celu wybrania odpowiedniej metody zbierania. Następnie, przechodzi do modelu zaprojektowanego w programie ADAMS, gdzie została też opracowana trajektoria. Na koniec opisany jest algorytm wizyjny. Także został on zaimplementowany w Matlabie, za pomocą sieci neuronowej AlexNet. Algorytm pracował na obrazach RGB, a jego wynik, połączony z mapą głębi, dał współrzędne kiwi do zebrania.</a:t>
            </a:r>
            <a:endParaRPr sz="1600"/>
          </a:p>
          <a:p>
            <a:pPr indent="0" lvl="0" marL="0" rtl="0" algn="just">
              <a:spcBef>
                <a:spcPts val="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Omówienie projektu</a:t>
            </a:r>
            <a:endParaRPr/>
          </a:p>
          <a:p>
            <a:pPr indent="0" lvl="0" marL="0" rtl="0" algn="l">
              <a:spcBef>
                <a:spcPts val="0"/>
              </a:spcBef>
              <a:spcAft>
                <a:spcPts val="0"/>
              </a:spcAft>
              <a:buNone/>
            </a:pPr>
            <a:r>
              <a:t/>
            </a:r>
            <a:endParaRPr/>
          </a:p>
        </p:txBody>
      </p:sp>
      <p:sp>
        <p:nvSpPr>
          <p:cNvPr id="78" name="Google Shape;78;p15"/>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600"/>
              <a:t>Projekt zrealizowaliśmy w środowisku Matlab. Podzieliliśmy go na kilka problemów, które mieliśmy rozwiązać:</a:t>
            </a:r>
            <a:endParaRPr sz="1600"/>
          </a:p>
          <a:p>
            <a:pPr indent="-330200" lvl="0" marL="457200" rtl="0" algn="just">
              <a:lnSpc>
                <a:spcPct val="100000"/>
              </a:lnSpc>
              <a:spcBef>
                <a:spcPts val="0"/>
              </a:spcBef>
              <a:spcAft>
                <a:spcPts val="0"/>
              </a:spcAft>
              <a:buSzPts val="1600"/>
              <a:buChar char="●"/>
            </a:pPr>
            <a:r>
              <a:rPr lang="en" sz="1600"/>
              <a:t>model krzaku truskawek,</a:t>
            </a:r>
            <a:endParaRPr sz="1600"/>
          </a:p>
          <a:p>
            <a:pPr indent="-330200" lvl="0" marL="457200" rtl="0" algn="just">
              <a:lnSpc>
                <a:spcPct val="100000"/>
              </a:lnSpc>
              <a:spcBef>
                <a:spcPts val="0"/>
              </a:spcBef>
              <a:spcAft>
                <a:spcPts val="0"/>
              </a:spcAft>
              <a:buSzPts val="1600"/>
              <a:buChar char="●"/>
            </a:pPr>
            <a:r>
              <a:rPr lang="en" sz="1600"/>
              <a:t>rozpoznawanie owoców - algorytm wizyjny,</a:t>
            </a:r>
            <a:endParaRPr sz="1600"/>
          </a:p>
          <a:p>
            <a:pPr indent="-330200" lvl="0" marL="457200" rtl="0" algn="just">
              <a:lnSpc>
                <a:spcPct val="100000"/>
              </a:lnSpc>
              <a:spcBef>
                <a:spcPts val="0"/>
              </a:spcBef>
              <a:spcAft>
                <a:spcPts val="0"/>
              </a:spcAft>
              <a:buSzPts val="1600"/>
              <a:buChar char="●"/>
            </a:pPr>
            <a:r>
              <a:rPr lang="en" sz="1600"/>
              <a:t>wybieranie trasy - algorytm komiwojażera,</a:t>
            </a:r>
            <a:endParaRPr sz="1600"/>
          </a:p>
          <a:p>
            <a:pPr indent="-330200" lvl="0" marL="457200" rtl="0" algn="just">
              <a:lnSpc>
                <a:spcPct val="100000"/>
              </a:lnSpc>
              <a:spcBef>
                <a:spcPts val="0"/>
              </a:spcBef>
              <a:spcAft>
                <a:spcPts val="0"/>
              </a:spcAft>
              <a:buSzPts val="1600"/>
              <a:buChar char="●"/>
            </a:pPr>
            <a:r>
              <a:rPr lang="en" sz="1600"/>
              <a:t>główny program zarządzający wszystkim.</a:t>
            </a:r>
            <a:endParaRPr sz="1600"/>
          </a:p>
          <a:p>
            <a:pPr indent="0" lvl="0" marL="0" rtl="0" algn="l">
              <a:spcBef>
                <a:spcPts val="0"/>
              </a:spcBef>
              <a:spcAft>
                <a:spcPts val="16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42"/>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2"/>
          <p:cNvSpPr txBox="1"/>
          <p:nvPr>
            <p:ph idx="1" type="body"/>
          </p:nvPr>
        </p:nvSpPr>
        <p:spPr>
          <a:xfrm>
            <a:off x="311700" y="1505700"/>
            <a:ext cx="8520600" cy="3076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600" u="sng">
                <a:solidFill>
                  <a:srgbClr val="666666"/>
                </a:solidFill>
                <a:hlinkClick r:id="rId3"/>
              </a:rPr>
              <a:t>https://www.sciencedirect.com/science/article/pii/S0168169908000458</a:t>
            </a:r>
            <a:endParaRPr sz="1600">
              <a:solidFill>
                <a:srgbClr val="666666"/>
              </a:solidFill>
            </a:endParaRPr>
          </a:p>
          <a:p>
            <a:pPr indent="0" lvl="0" marL="0" rtl="0" algn="just">
              <a:spcBef>
                <a:spcPts val="1600"/>
              </a:spcBef>
              <a:spcAft>
                <a:spcPts val="1600"/>
              </a:spcAft>
              <a:buNone/>
            </a:pPr>
            <a:r>
              <a:rPr lang="en"/>
              <a:t>Projekt ten był rozwijany przez naukowców z uniwersytetu w Osace, </a:t>
            </a:r>
            <a:r>
              <a:rPr lang="en"/>
              <a:t>uniwersytetu</a:t>
            </a:r>
            <a:r>
              <a:rPr lang="en"/>
              <a:t> w Yamagata oraz badaczy z Nara (Japonia). Ich robot </a:t>
            </a:r>
            <a:r>
              <a:rPr lang="en"/>
              <a:t>zbierający</a:t>
            </a:r>
            <a:r>
              <a:rPr lang="en"/>
              <a:t> wiśnie był wyposażony w manipulator z efektorem (cztery stopnie swobody), sensor wizyjny 3D, komputer pokładowy. Całość znajdowała się na ruchomej platformie. Sensor 3D był wyposażony w </a:t>
            </a:r>
            <a:r>
              <a:rPr lang="en"/>
              <a:t>czerwone</a:t>
            </a:r>
            <a:r>
              <a:rPr lang="en"/>
              <a:t> i podczerwone </a:t>
            </a:r>
            <a:r>
              <a:rPr lang="en"/>
              <a:t>diody</a:t>
            </a:r>
            <a:r>
              <a:rPr lang="en"/>
              <a:t> laserowe, co z </a:t>
            </a:r>
            <a:r>
              <a:rPr lang="en"/>
              <a:t>pewnością</a:t>
            </a:r>
            <a:r>
              <a:rPr lang="en"/>
              <a:t> było dużym rozwinięciem systemu wizyjnego. Za pomocą komputera, owoce i przeszkody były </a:t>
            </a:r>
            <a:r>
              <a:rPr lang="en"/>
              <a:t>rozpoznawane</a:t>
            </a:r>
            <a:r>
              <a:rPr lang="en"/>
              <a:t> w przestrzeni 3D. Brak jest danych o </a:t>
            </a:r>
            <a:r>
              <a:rPr lang="en"/>
              <a:t>zastosowaniu</a:t>
            </a:r>
            <a:r>
              <a:rPr lang="en"/>
              <a:t> </a:t>
            </a:r>
            <a:r>
              <a:rPr lang="en"/>
              <a:t>stereowizji</a:t>
            </a:r>
            <a:r>
              <a:rPr lang="en"/>
              <a:t>, więc albo </a:t>
            </a:r>
            <a:r>
              <a:rPr lang="en"/>
              <a:t>wykorzystywano</a:t>
            </a:r>
            <a:r>
              <a:rPr lang="en"/>
              <a:t> </a:t>
            </a:r>
            <a:r>
              <a:rPr lang="en"/>
              <a:t>równolegle</a:t>
            </a:r>
            <a:r>
              <a:rPr lang="en"/>
              <a:t> dane z </a:t>
            </a:r>
            <a:r>
              <a:rPr lang="en"/>
              <a:t>czujników</a:t>
            </a:r>
            <a:r>
              <a:rPr lang="en"/>
              <a:t> </a:t>
            </a:r>
            <a:r>
              <a:rPr lang="en"/>
              <a:t>widzialnych</a:t>
            </a:r>
            <a:r>
              <a:rPr lang="en"/>
              <a:t> i </a:t>
            </a:r>
            <a:r>
              <a:rPr lang="en"/>
              <a:t>podczerwonych</a:t>
            </a:r>
            <a:r>
              <a:rPr lang="en"/>
              <a:t>, albo </a:t>
            </a:r>
            <a:r>
              <a:rPr lang="en"/>
              <a:t>wykorzystywano</a:t>
            </a:r>
            <a:r>
              <a:rPr lang="en"/>
              <a:t> lekkie </a:t>
            </a:r>
            <a:r>
              <a:rPr lang="en"/>
              <a:t>przesunięcia</a:t>
            </a:r>
            <a:r>
              <a:rPr lang="en"/>
              <a:t> czujników. </a:t>
            </a:r>
            <a:r>
              <a:rPr lang="en"/>
              <a:t>Owoce</a:t>
            </a:r>
            <a:r>
              <a:rPr lang="en"/>
              <a:t> miały być zbierane z równoczesnym omijaniem przeszkód. Projekt wydaje się dużo bardziej zaawansowany z kilku powodów. Same wiśnie są dużo mniejsze niż truskawki i prawdopodobnie </a:t>
            </a:r>
            <a:r>
              <a:rPr lang="en"/>
              <a:t>chwytak</a:t>
            </a:r>
            <a:r>
              <a:rPr lang="en"/>
              <a:t> musiał być bardziej </a:t>
            </a:r>
            <a:r>
              <a:rPr lang="en"/>
              <a:t>zaawansowany</a:t>
            </a:r>
            <a:r>
              <a:rPr lang="en"/>
              <a:t>. </a:t>
            </a:r>
            <a:r>
              <a:rPr lang="en"/>
              <a:t>Schemat</a:t>
            </a:r>
            <a:r>
              <a:rPr lang="en"/>
              <a:t> położenia wiśni na drzewie też wydaje się </a:t>
            </a:r>
            <a:r>
              <a:rPr lang="en"/>
              <a:t>bardziej</a:t>
            </a:r>
            <a:r>
              <a:rPr lang="en"/>
              <a:t> losowy, a system wizyjny musi </a:t>
            </a:r>
            <a:r>
              <a:rPr lang="en"/>
              <a:t>prawdopodobnie</a:t>
            </a:r>
            <a:r>
              <a:rPr lang="en"/>
              <a:t> </a:t>
            </a:r>
            <a:r>
              <a:rPr lang="en"/>
              <a:t>pracować</a:t>
            </a:r>
            <a:r>
              <a:rPr lang="en"/>
              <a:t> </a:t>
            </a:r>
            <a:r>
              <a:rPr lang="en"/>
              <a:t>równie</a:t>
            </a:r>
            <a:r>
              <a:rPr lang="en"/>
              <a:t> dobrze na </a:t>
            </a:r>
            <a:r>
              <a:rPr lang="en"/>
              <a:t>zewnątrz</a:t>
            </a:r>
            <a:r>
              <a:rPr lang="en"/>
              <a:t> jak i wewnątrz korony drzewa. Dane o pracy naukowej pochodzą z 2008 roku, więc badania w tym temacie nie są nowością.</a:t>
            </a:r>
            <a:endParaRPr i="1"/>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43"/>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3"/>
          <p:cNvSpPr txBox="1"/>
          <p:nvPr>
            <p:ph idx="1" type="body"/>
          </p:nvPr>
        </p:nvSpPr>
        <p:spPr>
          <a:xfrm>
            <a:off x="311700" y="1505700"/>
            <a:ext cx="8584200" cy="307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u="sng">
                <a:solidFill>
                  <a:srgbClr val="666666"/>
                </a:solidFill>
                <a:hlinkClick r:id="rId3"/>
              </a:rPr>
              <a:t>https://www.sciencedirect.com/science/article/abs/pii/S1537511009002797</a:t>
            </a:r>
            <a:endParaRPr sz="1600">
              <a:solidFill>
                <a:srgbClr val="666666"/>
              </a:solidFill>
            </a:endParaRPr>
          </a:p>
          <a:p>
            <a:pPr indent="0" lvl="0" marL="0" rtl="0" algn="just">
              <a:spcBef>
                <a:spcPts val="1600"/>
              </a:spcBef>
              <a:spcAft>
                <a:spcPts val="0"/>
              </a:spcAft>
              <a:buNone/>
            </a:pPr>
            <a:r>
              <a:rPr lang="en"/>
              <a:t>Kolejnym przykładem jest robot do zbierania truskawek rozwijany również przez badaczy z Japonii. </a:t>
            </a:r>
            <a:r>
              <a:rPr lang="en"/>
              <a:t>Zaprojektowany</a:t>
            </a:r>
            <a:r>
              <a:rPr lang="en"/>
              <a:t> przez nich robot posiadał cylindryczny manipulator, jednostkę maszynowego widzenia, </a:t>
            </a:r>
            <a:r>
              <a:rPr lang="en"/>
              <a:t>kontener</a:t>
            </a:r>
            <a:r>
              <a:rPr lang="en"/>
              <a:t> oraz jednostkę przemieszczającą. Miał pracować na plantacji podwyższonej (</a:t>
            </a:r>
            <a:r>
              <a:rPr lang="en"/>
              <a:t>prawdopodobnie</a:t>
            </a:r>
            <a:r>
              <a:rPr lang="en"/>
              <a:t> chodzi o hodowlę truskawek w skrzynkach na wysokości ok 1,5m). Podczas rozwijania </a:t>
            </a:r>
            <a:r>
              <a:rPr lang="en"/>
              <a:t>projektu</a:t>
            </a:r>
            <a:r>
              <a:rPr lang="en"/>
              <a:t> brano pod uwagę pracę w </a:t>
            </a:r>
            <a:r>
              <a:rPr lang="en"/>
              <a:t>ciemnościach</a:t>
            </a:r>
            <a:r>
              <a:rPr lang="en"/>
              <a:t>, współdzielenie pracy z ludzkimi robotnikami (te </a:t>
            </a:r>
            <a:r>
              <a:rPr lang="en"/>
              <a:t>trudności</a:t>
            </a:r>
            <a:r>
              <a:rPr lang="en"/>
              <a:t> napotkano przy poprzednich rozważaniach). Pod szczególną uwagę brano problemy takie jak niska wydajność robota, niski próg sprawności, uszkadzanie owoców, </a:t>
            </a:r>
            <a:r>
              <a:rPr lang="en"/>
              <a:t>trudności</a:t>
            </a:r>
            <a:r>
              <a:rPr lang="en"/>
              <a:t> przy wykrywaniu przy niestabilnym oświetleniu. Badaczom udało się </a:t>
            </a:r>
            <a:r>
              <a:rPr lang="en"/>
              <a:t>skonfigurować</a:t>
            </a:r>
            <a:r>
              <a:rPr lang="en"/>
              <a:t> poprawnie </a:t>
            </a:r>
            <a:r>
              <a:rPr lang="en"/>
              <a:t>jednostkę</a:t>
            </a:r>
            <a:r>
              <a:rPr lang="en"/>
              <a:t> widzenia do wykrywania dojrzałości </a:t>
            </a:r>
            <a:r>
              <a:rPr lang="en"/>
              <a:t>owocu</a:t>
            </a:r>
            <a:r>
              <a:rPr lang="en"/>
              <a:t> tak jak ludzkie oko dla odmian Amaotome oraz Beni-hoppe. System wizyjny </a:t>
            </a:r>
            <a:r>
              <a:rPr lang="en"/>
              <a:t>wykrywał</a:t>
            </a:r>
            <a:r>
              <a:rPr lang="en"/>
              <a:t> poprawnie około 60 % owoców. Cały system zbierał poprawnie 41.3% owoców przy zastosowaniu podciśnienie do zbierania i 34.9 bez niego (ograniczenie do ucinania łodygi owocu). Na zebranie jednego owocu robot potrzebowało średnio 11,5 s.</a:t>
            </a:r>
            <a:endParaRPr sz="1050">
              <a:solidFill>
                <a:srgbClr val="737373"/>
              </a:solidFill>
              <a:latin typeface="Arial"/>
              <a:ea typeface="Arial"/>
              <a:cs typeface="Arial"/>
              <a:sym typeface="Arial"/>
            </a:endParaRPr>
          </a:p>
          <a:p>
            <a:pPr indent="0" lvl="0" marL="0" rtl="0" algn="l">
              <a:spcBef>
                <a:spcPts val="1600"/>
              </a:spcBef>
              <a:spcAft>
                <a:spcPts val="1600"/>
              </a:spcAft>
              <a:buNone/>
            </a:pPr>
            <a:r>
              <a:t/>
            </a:r>
            <a:endParaRPr sz="1350">
              <a:solidFill>
                <a:srgbClr val="2E2E2E"/>
              </a:solidFill>
              <a:latin typeface="Georgia"/>
              <a:ea typeface="Georgia"/>
              <a:cs typeface="Georgia"/>
              <a:sym typeface="Georgi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44"/>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Wnioski</a:t>
            </a:r>
            <a:endParaRPr/>
          </a:p>
          <a:p>
            <a:pPr indent="0" lvl="0" marL="0" rtl="0" algn="l">
              <a:spcBef>
                <a:spcPts val="0"/>
              </a:spcBef>
              <a:spcAft>
                <a:spcPts val="0"/>
              </a:spcAft>
              <a:buNone/>
            </a:pPr>
            <a:r>
              <a:t/>
            </a:r>
            <a:endParaRPr/>
          </a:p>
        </p:txBody>
      </p:sp>
      <p:sp>
        <p:nvSpPr>
          <p:cNvPr id="274" name="Google Shape;274;p44"/>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600"/>
              <a:t>Porównując nasz projekt z innymi, szybko można zauważyć różnicę w doświadczeniu. Jednak trzeba też zauważyć, że tamte projekty, były bazowane na realnej lokacji, do której grupa miała dostęp.</a:t>
            </a:r>
            <a:endParaRPr sz="1600"/>
          </a:p>
          <a:p>
            <a:pPr indent="0" lvl="0" marL="0" rtl="0" algn="just">
              <a:spcBef>
                <a:spcPts val="1600"/>
              </a:spcBef>
              <a:spcAft>
                <a:spcPts val="1600"/>
              </a:spcAft>
              <a:buNone/>
            </a:pPr>
            <a:r>
              <a:rPr lang="en" sz="1600"/>
              <a:t>Gdybyśmy podjęli się w przyszłości wykonania po raz kolejny takiego projektu, na pewno rozszerzylibyśmy nasze możliwości, poprzez m. in. wykorzystanie innych programów, poza środowiskiem Matlab, np. do wykonania modeli. W realnym zastosowaniu bardzo ważne byłoby też zastosowanie algorytmu budującego realny model krzaka na podstawie zdjęć.</a:t>
            </a:r>
            <a:endParaRPr sz="16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4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Źródła</a:t>
            </a:r>
            <a:endParaRPr/>
          </a:p>
          <a:p>
            <a:pPr indent="0" lvl="0" marL="0" rtl="0" algn="l">
              <a:spcBef>
                <a:spcPts val="0"/>
              </a:spcBef>
              <a:spcAft>
                <a:spcPts val="0"/>
              </a:spcAft>
              <a:buNone/>
            </a:pPr>
            <a:r>
              <a:t/>
            </a:r>
            <a:endParaRPr/>
          </a:p>
        </p:txBody>
      </p:sp>
      <p:sp>
        <p:nvSpPr>
          <p:cNvPr id="280" name="Google Shape;280;p45"/>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Arial"/>
              <a:buChar char="●"/>
            </a:pPr>
            <a:r>
              <a:rPr lang="en" sz="1600" u="sng">
                <a:solidFill>
                  <a:srgbClr val="666666"/>
                </a:solidFill>
                <a:latin typeface="Arial"/>
                <a:ea typeface="Arial"/>
                <a:cs typeface="Arial"/>
                <a:sym typeface="Arial"/>
                <a:hlinkClick r:id="rId3"/>
              </a:rPr>
              <a:t>https://www.mathworks.com/matlabcentral/fileexchange/29537-generation-of-3d-fractal-trees</a:t>
            </a:r>
            <a:endParaRPr sz="1600">
              <a:solidFill>
                <a:srgbClr val="666666"/>
              </a:solidFill>
              <a:latin typeface="Arial"/>
              <a:ea typeface="Arial"/>
              <a:cs typeface="Arial"/>
              <a:sym typeface="Arial"/>
            </a:endParaRPr>
          </a:p>
          <a:p>
            <a:pPr indent="-330200" lvl="0" marL="457200" rtl="0" algn="l">
              <a:spcBef>
                <a:spcPts val="0"/>
              </a:spcBef>
              <a:spcAft>
                <a:spcPts val="0"/>
              </a:spcAft>
              <a:buSzPts val="1600"/>
              <a:buFont typeface="Arial"/>
              <a:buChar char="●"/>
            </a:pPr>
            <a:r>
              <a:rPr lang="en" sz="1600" u="sng">
                <a:solidFill>
                  <a:srgbClr val="666666"/>
                </a:solidFill>
                <a:latin typeface="Arial"/>
                <a:ea typeface="Arial"/>
                <a:cs typeface="Arial"/>
                <a:sym typeface="Arial"/>
                <a:hlinkClick r:id="rId4"/>
              </a:rPr>
              <a:t>https://www.mathworks.com/matlabcentral/fileexchange/66017-a-simple-fruit-package</a:t>
            </a:r>
            <a:endParaRPr sz="1600">
              <a:solidFill>
                <a:srgbClr val="666666"/>
              </a:solidFill>
              <a:latin typeface="Arial"/>
              <a:ea typeface="Arial"/>
              <a:cs typeface="Arial"/>
              <a:sym typeface="Arial"/>
            </a:endParaRPr>
          </a:p>
          <a:p>
            <a:pPr indent="-330200" lvl="0" marL="457200" rtl="0" algn="l">
              <a:spcBef>
                <a:spcPts val="0"/>
              </a:spcBef>
              <a:spcAft>
                <a:spcPts val="0"/>
              </a:spcAft>
              <a:buSzPts val="1600"/>
              <a:buFont typeface="Arial"/>
              <a:buChar char="●"/>
            </a:pPr>
            <a:r>
              <a:rPr lang="en" sz="1600" u="sng">
                <a:solidFill>
                  <a:srgbClr val="666666"/>
                </a:solidFill>
                <a:latin typeface="Arial"/>
                <a:ea typeface="Arial"/>
                <a:cs typeface="Arial"/>
                <a:sym typeface="Arial"/>
                <a:hlinkClick r:id="rId5"/>
              </a:rPr>
              <a:t>https://www.mathworks.com/matlabcentral/fileexchange/13680-traveling-salesman-problem-genetic-algorithm</a:t>
            </a:r>
            <a:endParaRPr sz="1600">
              <a:solidFill>
                <a:srgbClr val="666666"/>
              </a:solidFill>
              <a:latin typeface="Arial"/>
              <a:ea typeface="Arial"/>
              <a:cs typeface="Arial"/>
              <a:sym typeface="Arial"/>
            </a:endParaRPr>
          </a:p>
          <a:p>
            <a:pPr indent="-330200" lvl="0" marL="457200" rtl="0" algn="l">
              <a:spcBef>
                <a:spcPts val="0"/>
              </a:spcBef>
              <a:spcAft>
                <a:spcPts val="0"/>
              </a:spcAft>
              <a:buSzPts val="1600"/>
              <a:buFont typeface="Arial"/>
              <a:buChar char="●"/>
            </a:pPr>
            <a:r>
              <a:rPr lang="en" sz="1600" u="sng">
                <a:solidFill>
                  <a:srgbClr val="666666"/>
                </a:solidFill>
                <a:latin typeface="Arial"/>
                <a:ea typeface="Arial"/>
                <a:cs typeface="Arial"/>
                <a:sym typeface="Arial"/>
                <a:hlinkClick r:id="rId6"/>
              </a:rPr>
              <a:t>https://www.mathworks.com/matlabcentral/fileexchange/?s_tid=gn_mlc_fx</a:t>
            </a:r>
            <a:endParaRPr sz="1600">
              <a:solidFill>
                <a:srgbClr val="666666"/>
              </a:solidFill>
              <a:latin typeface="Arial"/>
              <a:ea typeface="Arial"/>
              <a:cs typeface="Arial"/>
              <a:sym typeface="Arial"/>
            </a:endParaRPr>
          </a:p>
          <a:p>
            <a:pPr indent="-330200" lvl="0" marL="457200" rtl="0" algn="l">
              <a:spcBef>
                <a:spcPts val="0"/>
              </a:spcBef>
              <a:spcAft>
                <a:spcPts val="0"/>
              </a:spcAft>
              <a:buClr>
                <a:srgbClr val="666666"/>
              </a:buClr>
              <a:buSzPts val="1600"/>
              <a:buFont typeface="Arial"/>
              <a:buChar char="●"/>
            </a:pPr>
            <a:r>
              <a:rPr lang="en" sz="1600">
                <a:solidFill>
                  <a:srgbClr val="666666"/>
                </a:solidFill>
                <a:latin typeface="Arial"/>
                <a:ea typeface="Arial"/>
                <a:cs typeface="Arial"/>
                <a:sym typeface="Arial"/>
              </a:rPr>
              <a:t>Experimental Robotics: The 13th International Symposium on Experimental Robotics edited by Jaydev P. Desai, Gregory Dudek [str 749]</a:t>
            </a:r>
            <a:endParaRPr sz="1600">
              <a:solidFill>
                <a:srgbClr val="666666"/>
              </a:solidFill>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Podział zadań</a:t>
            </a:r>
            <a:endParaRPr/>
          </a:p>
          <a:p>
            <a:pPr indent="0" lvl="0" marL="0" rtl="0" algn="l">
              <a:spcBef>
                <a:spcPts val="0"/>
              </a:spcBef>
              <a:spcAft>
                <a:spcPts val="0"/>
              </a:spcAft>
              <a:buNone/>
            </a:pPr>
            <a:r>
              <a:t/>
            </a:r>
            <a:endParaRPr/>
          </a:p>
        </p:txBody>
      </p:sp>
      <p:sp>
        <p:nvSpPr>
          <p:cNvPr id="84" name="Google Shape;84;p16"/>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330200" lvl="0" marL="457200" rtl="0" algn="just">
              <a:lnSpc>
                <a:spcPct val="100000"/>
              </a:lnSpc>
              <a:spcBef>
                <a:spcPts val="0"/>
              </a:spcBef>
              <a:spcAft>
                <a:spcPts val="0"/>
              </a:spcAft>
              <a:buSzPts val="1600"/>
              <a:buChar char="●"/>
            </a:pPr>
            <a:r>
              <a:rPr lang="en" sz="1600"/>
              <a:t>Andrzej Baraniak - wyszukiwanie zdjęć do algorytmu wizyjnego oraz programów do porównania, redakcja prezentacji</a:t>
            </a:r>
            <a:endParaRPr sz="1600"/>
          </a:p>
          <a:p>
            <a:pPr indent="-330200" lvl="0" marL="457200" rtl="0" algn="just">
              <a:lnSpc>
                <a:spcPct val="100000"/>
              </a:lnSpc>
              <a:spcBef>
                <a:spcPts val="0"/>
              </a:spcBef>
              <a:spcAft>
                <a:spcPts val="0"/>
              </a:spcAft>
              <a:buSzPts val="1600"/>
              <a:buChar char="●"/>
            </a:pPr>
            <a:r>
              <a:rPr lang="en" sz="1600"/>
              <a:t>Bartłomiej Burkowicz - budowa modelu krzaku oraz napisanie menadżera łączącego części projektu</a:t>
            </a:r>
            <a:endParaRPr sz="1600"/>
          </a:p>
          <a:p>
            <a:pPr indent="-330200" lvl="0" marL="457200" rtl="0" algn="just">
              <a:lnSpc>
                <a:spcPct val="100000"/>
              </a:lnSpc>
              <a:spcBef>
                <a:spcPts val="0"/>
              </a:spcBef>
              <a:spcAft>
                <a:spcPts val="0"/>
              </a:spcAft>
              <a:buSzPts val="1600"/>
              <a:buChar char="●"/>
            </a:pPr>
            <a:r>
              <a:rPr lang="en" sz="1600"/>
              <a:t>Artur Cabaj - wyszukanie najskuteczniejszego algorytmu wizyjnego i zrealizowanie go</a:t>
            </a:r>
            <a:endParaRPr sz="1600"/>
          </a:p>
          <a:p>
            <a:pPr indent="-330200" lvl="0" marL="457200" rtl="0" algn="just">
              <a:lnSpc>
                <a:spcPct val="100000"/>
              </a:lnSpc>
              <a:spcBef>
                <a:spcPts val="0"/>
              </a:spcBef>
              <a:spcAft>
                <a:spcPts val="0"/>
              </a:spcAft>
              <a:buSzPts val="1600"/>
              <a:buChar char="●"/>
            </a:pPr>
            <a:r>
              <a:rPr lang="en" sz="1600"/>
              <a:t>Karol Ciechoński - wybranie odpowiedniego algorytmu komiwojażera oraz zaimplementowanie go</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krzaku truskawek</a:t>
            </a:r>
            <a:endParaRPr/>
          </a:p>
          <a:p>
            <a:pPr indent="0" lvl="0" marL="0" rtl="0" algn="l">
              <a:spcBef>
                <a:spcPts val="0"/>
              </a:spcBef>
              <a:spcAft>
                <a:spcPts val="0"/>
              </a:spcAft>
              <a:buNone/>
            </a:pPr>
            <a:r>
              <a:t/>
            </a:r>
            <a:endParaRPr/>
          </a:p>
        </p:txBody>
      </p:sp>
      <p:sp>
        <p:nvSpPr>
          <p:cNvPr id="90" name="Google Shape;90;p17"/>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600"/>
              <a:t>Do zbudowania modelu wykorzystaliśmy dwa add-ony dostępne w Matlabie: “Generation of 3D fractal trees” oraz “A simple fruit package”. Z ich pomocą wygenerowaliśmy następujący model:</a:t>
            </a:r>
            <a:endParaRPr sz="1600"/>
          </a:p>
          <a:p>
            <a:pPr indent="0" lvl="0" marL="0" rtl="0" algn="just">
              <a:spcBef>
                <a:spcPts val="0"/>
              </a:spcBef>
              <a:spcAft>
                <a:spcPts val="1600"/>
              </a:spcAft>
              <a:buNone/>
            </a:pPr>
            <a:r>
              <a:t/>
            </a:r>
            <a:endParaRPr/>
          </a:p>
        </p:txBody>
      </p:sp>
      <p:pic>
        <p:nvPicPr>
          <p:cNvPr id="91" name="Google Shape;91;p17"/>
          <p:cNvPicPr preferRelativeResize="0"/>
          <p:nvPr/>
        </p:nvPicPr>
        <p:blipFill>
          <a:blip r:embed="rId3">
            <a:alphaModFix/>
          </a:blip>
          <a:stretch>
            <a:fillRect/>
          </a:stretch>
        </p:blipFill>
        <p:spPr>
          <a:xfrm>
            <a:off x="1117900" y="2089925"/>
            <a:ext cx="4280425" cy="2851250"/>
          </a:xfrm>
          <a:prstGeom prst="rect">
            <a:avLst/>
          </a:prstGeom>
          <a:noFill/>
          <a:ln>
            <a:noFill/>
          </a:ln>
        </p:spPr>
      </p:pic>
      <p:sp>
        <p:nvSpPr>
          <p:cNvPr id="92" name="Google Shape;92;p17"/>
          <p:cNvSpPr txBox="1"/>
          <p:nvPr/>
        </p:nvSpPr>
        <p:spPr>
          <a:xfrm>
            <a:off x="5560925" y="2148600"/>
            <a:ext cx="3303900" cy="27339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600">
                <a:solidFill>
                  <a:srgbClr val="666666"/>
                </a:solidFill>
                <a:latin typeface="Roboto"/>
                <a:ea typeface="Roboto"/>
                <a:cs typeface="Roboto"/>
                <a:sym typeface="Roboto"/>
              </a:rPr>
              <a:t>Skrypt zawarty a “Generation of 3-D fractal trees” służy do budowania drzew fraktalnych na podstawie zmodyfikowanych algorytmów bazowanych na tzw. “tablicach Kantora” i metodzie odwrotnego śladu.</a:t>
            </a:r>
            <a:endParaRPr sz="1600">
              <a:solidFill>
                <a:srgbClr val="666666"/>
              </a:solidFill>
              <a:latin typeface="Roboto"/>
              <a:ea typeface="Roboto"/>
              <a:cs typeface="Roboto"/>
              <a:sym typeface="Roboto"/>
            </a:endParaRPr>
          </a:p>
          <a:p>
            <a:pPr indent="0" lvl="0" marL="0" rtl="0" algn="just">
              <a:spcBef>
                <a:spcPts val="0"/>
              </a:spcBef>
              <a:spcAft>
                <a:spcPts val="0"/>
              </a:spcAft>
              <a:buNone/>
            </a:pPr>
            <a:r>
              <a:t/>
            </a:r>
            <a:endParaRPr>
              <a:solidFill>
                <a:srgbClr val="666666"/>
              </a:solidFill>
              <a:latin typeface="Roboto"/>
              <a:ea typeface="Roboto"/>
              <a:cs typeface="Roboto"/>
              <a:sym typeface="Roboto"/>
            </a:endParaRPr>
          </a:p>
        </p:txBody>
      </p:sp>
      <p:sp>
        <p:nvSpPr>
          <p:cNvPr id="93" name="Google Shape;93;p17"/>
          <p:cNvSpPr txBox="1"/>
          <p:nvPr/>
        </p:nvSpPr>
        <p:spPr>
          <a:xfrm>
            <a:off x="5560925" y="4287425"/>
            <a:ext cx="2440800" cy="491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666666"/>
                </a:solidFill>
                <a:latin typeface="Roboto"/>
                <a:ea typeface="Roboto"/>
                <a:cs typeface="Roboto"/>
                <a:sym typeface="Roboto"/>
              </a:rPr>
              <a:t>Rys. Model krzaku z truskawkami</a:t>
            </a:r>
            <a:br>
              <a:rPr lang="en" sz="1100">
                <a:solidFill>
                  <a:srgbClr val="666666"/>
                </a:solidFill>
                <a:latin typeface="Roboto"/>
                <a:ea typeface="Roboto"/>
                <a:cs typeface="Roboto"/>
                <a:sym typeface="Roboto"/>
              </a:rPr>
            </a:br>
            <a:r>
              <a:rPr i="1" lang="en" sz="900">
                <a:solidFill>
                  <a:srgbClr val="666666"/>
                </a:solidFill>
                <a:latin typeface="Roboto"/>
                <a:ea typeface="Roboto"/>
                <a:cs typeface="Roboto"/>
                <a:sym typeface="Roboto"/>
              </a:rPr>
              <a:t>Źródło: opracowanie własne na podstawie Matlab package: simple fruit package oraz generation-of-3d-fractal-trees</a:t>
            </a:r>
            <a:endParaRPr i="1" sz="900">
              <a:solidFill>
                <a:srgbClr val="666666"/>
              </a:solidFill>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99" name="Google Shape;99;p18"/>
          <p:cNvSpPr txBox="1"/>
          <p:nvPr>
            <p:ph idx="1" type="body"/>
          </p:nvPr>
        </p:nvSpPr>
        <p:spPr>
          <a:xfrm>
            <a:off x="311723" y="1588827"/>
            <a:ext cx="8520600" cy="3076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600"/>
              <a:t>Aby otrzymać taki efekt, pierwotny skrypt musiał zostać zmodyfikowany. Kolor łodyg został zmieniony z brązowych na zielony, a końcowe gałęzie zostały rozszerzone, aby przypominać liście. Na sam koniec z “fruit package” zostały dodane modele truskawek z pakietu simple fruit. Dodatkowo możliwości rysowania zostały wzbogacone o losową zmianę wielkości truskawek (będzie wpływać na sprawność pobrania przez chwytak) oraz koloru oznajmującego o stanie owocu: w dobrym stanie, niedojrzały lub zepsuty(uszkodzony).</a:t>
            </a:r>
            <a:endParaRPr sz="1600"/>
          </a:p>
          <a:p>
            <a:pPr indent="0" lvl="0" marL="0" rtl="0" algn="l">
              <a:spcBef>
                <a:spcPts val="1600"/>
              </a:spcBef>
              <a:spcAft>
                <a:spcPts val="1600"/>
              </a:spcAft>
              <a:buNone/>
            </a:pPr>
            <a:r>
              <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Algorytm wizyjny</a:t>
            </a:r>
            <a:endParaRPr/>
          </a:p>
          <a:p>
            <a:pPr indent="0" lvl="0" marL="0" rtl="0" algn="l">
              <a:spcBef>
                <a:spcPts val="0"/>
              </a:spcBef>
              <a:spcAft>
                <a:spcPts val="0"/>
              </a:spcAft>
              <a:buNone/>
            </a:pPr>
            <a:r>
              <a:t/>
            </a:r>
            <a:endParaRPr/>
          </a:p>
        </p:txBody>
      </p:sp>
      <p:sp>
        <p:nvSpPr>
          <p:cNvPr id="105" name="Google Shape;105;p19"/>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600"/>
              <a:t>W celu detekcji owoców na zdjęciu posłużono się algorytmem Viola-Jones będącym częścią toolboxa “Computer Vision Toolbox” (jak się później okazało była to błędna decyzja). Algorytm ten wykorzystuje zbudowany wcześniej detektor do wykrywania obiektów posiadających pożądane cechy. Detektor został zbudowany poprzez podanie dwóch zestawów danych wejściowych:</a:t>
            </a:r>
            <a:endParaRPr sz="1600"/>
          </a:p>
          <a:p>
            <a:pPr indent="-330200" lvl="0" marL="457200" rtl="0" algn="just">
              <a:lnSpc>
                <a:spcPct val="100000"/>
              </a:lnSpc>
              <a:spcBef>
                <a:spcPts val="0"/>
              </a:spcBef>
              <a:spcAft>
                <a:spcPts val="0"/>
              </a:spcAft>
              <a:buSzPts val="1600"/>
              <a:buChar char="●"/>
            </a:pPr>
            <a:r>
              <a:rPr lang="en" sz="1600"/>
              <a:t>positive_cases: zawierający zestaw zdjęć z oznaczonymi obiektami przygotowany korzystając z aplikacji imageLabeler udostępnionej przez firmę MathWorks.</a:t>
            </a:r>
            <a:endParaRPr sz="1600"/>
          </a:p>
          <a:p>
            <a:pPr indent="-330200" lvl="0" marL="457200" rtl="0" algn="just">
              <a:lnSpc>
                <a:spcPct val="100000"/>
              </a:lnSpc>
              <a:spcBef>
                <a:spcPts val="0"/>
              </a:spcBef>
              <a:spcAft>
                <a:spcPts val="0"/>
              </a:spcAft>
              <a:buSzPts val="1600"/>
              <a:buChar char="●"/>
            </a:pPr>
            <a:r>
              <a:rPr lang="en" sz="1600"/>
              <a:t>negative_cases: zestaw nie zawierający poszukiwanych obiektów.</a:t>
            </a:r>
            <a:endParaRPr sz="1600"/>
          </a:p>
          <a:p>
            <a:pPr indent="0" lvl="0" marL="0" rtl="0" algn="just">
              <a:lnSpc>
                <a:spcPct val="100000"/>
              </a:lnSpc>
              <a:spcBef>
                <a:spcPts val="0"/>
              </a:spcBef>
              <a:spcAft>
                <a:spcPts val="0"/>
              </a:spcAft>
              <a:buNone/>
            </a:pPr>
            <a:r>
              <a:t/>
            </a:r>
            <a:endParaRPr sz="1600"/>
          </a:p>
          <a:p>
            <a:pPr indent="0" lvl="0" marL="0" rtl="0" algn="just">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11" name="Google Shape;111;p20"/>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600"/>
              <a:t>Ze względu na specyfikację przedstawionego algorytmu, nie spełnił on do końca powierzonego zadania. Użyty algorytm najlepiej sprawdza się w detekcji obiektów o stałych proporcjach takich jak twarze, znaki drogowe. Dysproporcje pomiędzy kształtami truskawek okazują się na tyle duże, że ciężko jest przewidzieć działanie algorytmu. Dla niektórych przykładów daje on satysfakcjonujące wyniki, podczas gdy dla innych kompletnie niezadowalające. Dodatkowym problemem okazuję się też być nieregularność wykorzystanej bazy danych. Zdjęcia obiektów testowych zostały zebrane z internetu, dlatego różnią się one rozmiarami, rozdzielczością, wykorzystanym aparatem, naświetleniem obrazu. Rozpoczęto już prace nad zebraniem własnej bazy zdjęć utworzonej przy wykorzystaniu tego samego aparatu z podobnymi warunkami oświetleniowymi.</a:t>
            </a:r>
            <a:endParaRPr sz="1600"/>
          </a:p>
          <a:p>
            <a:pPr indent="0" lvl="0" marL="0" rtl="0" algn="just">
              <a:spcBef>
                <a:spcPts val="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17" name="Google Shape;117;p21"/>
          <p:cNvSpPr txBox="1"/>
          <p:nvPr>
            <p:ph idx="1" type="body"/>
          </p:nvPr>
        </p:nvSpPr>
        <p:spPr>
          <a:xfrm>
            <a:off x="311700" y="1505700"/>
            <a:ext cx="8520600" cy="3076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600"/>
              <a:t>Przykładowe wyniki detekcji:</a:t>
            </a:r>
            <a:endParaRPr sz="1600"/>
          </a:p>
          <a:p>
            <a:pPr indent="0" lvl="0" marL="0" rtl="0" algn="l">
              <a:spcBef>
                <a:spcPts val="0"/>
              </a:spcBef>
              <a:spcAft>
                <a:spcPts val="1600"/>
              </a:spcAft>
              <a:buNone/>
            </a:pPr>
            <a:r>
              <a:t/>
            </a:r>
            <a:endParaRPr/>
          </a:p>
        </p:txBody>
      </p:sp>
      <p:pic>
        <p:nvPicPr>
          <p:cNvPr id="118" name="Google Shape;118;p21"/>
          <p:cNvPicPr preferRelativeResize="0"/>
          <p:nvPr/>
        </p:nvPicPr>
        <p:blipFill>
          <a:blip r:embed="rId3">
            <a:alphaModFix/>
          </a:blip>
          <a:stretch>
            <a:fillRect/>
          </a:stretch>
        </p:blipFill>
        <p:spPr>
          <a:xfrm>
            <a:off x="180700" y="1859675"/>
            <a:ext cx="4135025" cy="2932975"/>
          </a:xfrm>
          <a:prstGeom prst="rect">
            <a:avLst/>
          </a:prstGeom>
          <a:noFill/>
          <a:ln>
            <a:noFill/>
          </a:ln>
        </p:spPr>
      </p:pic>
      <p:sp>
        <p:nvSpPr>
          <p:cNvPr id="119" name="Google Shape;119;p21"/>
          <p:cNvSpPr txBox="1"/>
          <p:nvPr/>
        </p:nvSpPr>
        <p:spPr>
          <a:xfrm>
            <a:off x="841200" y="4168950"/>
            <a:ext cx="2814000" cy="623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666666"/>
                </a:solidFill>
                <a:latin typeface="Roboto"/>
                <a:ea typeface="Roboto"/>
                <a:cs typeface="Roboto"/>
                <a:sym typeface="Roboto"/>
              </a:rPr>
              <a:t>Rys. detekcja truskawek na zdjęciu</a:t>
            </a:r>
            <a:br>
              <a:rPr lang="en" sz="1100">
                <a:solidFill>
                  <a:srgbClr val="666666"/>
                </a:solidFill>
                <a:latin typeface="Roboto"/>
                <a:ea typeface="Roboto"/>
                <a:cs typeface="Roboto"/>
                <a:sym typeface="Roboto"/>
              </a:rPr>
            </a:br>
            <a:r>
              <a:rPr i="1" lang="en" sz="900">
                <a:solidFill>
                  <a:srgbClr val="666666"/>
                </a:solidFill>
                <a:latin typeface="Roboto"/>
                <a:ea typeface="Roboto"/>
                <a:cs typeface="Roboto"/>
                <a:sym typeface="Roboto"/>
              </a:rPr>
              <a:t>Źródło: </a:t>
            </a:r>
            <a:r>
              <a:rPr i="1" lang="en" sz="900" u="sng">
                <a:solidFill>
                  <a:srgbClr val="666666"/>
                </a:solidFill>
                <a:latin typeface="Roboto"/>
                <a:ea typeface="Roboto"/>
                <a:cs typeface="Roboto"/>
                <a:sym typeface="Roboto"/>
                <a:hlinkClick r:id="rId4"/>
              </a:rPr>
              <a:t>https://www.victoriananursery.co.uk /Strawberry-Rambling-Cascade-Hanging-Basket-Kit/</a:t>
            </a:r>
            <a:endParaRPr i="1" sz="900">
              <a:solidFill>
                <a:srgbClr val="666666"/>
              </a:solidFill>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120" name="Google Shape;120;p21"/>
          <p:cNvPicPr preferRelativeResize="0"/>
          <p:nvPr/>
        </p:nvPicPr>
        <p:blipFill>
          <a:blip r:embed="rId5">
            <a:alphaModFix/>
          </a:blip>
          <a:stretch>
            <a:fillRect/>
          </a:stretch>
        </p:blipFill>
        <p:spPr>
          <a:xfrm>
            <a:off x="4405200" y="1739513"/>
            <a:ext cx="4291500" cy="3173300"/>
          </a:xfrm>
          <a:prstGeom prst="rect">
            <a:avLst/>
          </a:prstGeom>
          <a:noFill/>
          <a:ln>
            <a:noFill/>
          </a:ln>
        </p:spPr>
      </p:pic>
      <p:sp>
        <p:nvSpPr>
          <p:cNvPr id="121" name="Google Shape;121;p21"/>
          <p:cNvSpPr txBox="1"/>
          <p:nvPr/>
        </p:nvSpPr>
        <p:spPr>
          <a:xfrm>
            <a:off x="4980600" y="4168950"/>
            <a:ext cx="3140700" cy="623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666666"/>
                </a:solidFill>
                <a:latin typeface="Roboto"/>
                <a:ea typeface="Roboto"/>
                <a:cs typeface="Roboto"/>
                <a:sym typeface="Roboto"/>
              </a:rPr>
              <a:t>Rys. detekcja truskawek na zdjęciu</a:t>
            </a:r>
            <a:endParaRPr sz="11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i="1" lang="en" sz="900">
                <a:solidFill>
                  <a:srgbClr val="666666"/>
                </a:solidFill>
                <a:latin typeface="Roboto"/>
                <a:ea typeface="Roboto"/>
                <a:cs typeface="Roboto"/>
                <a:sym typeface="Roboto"/>
              </a:rPr>
              <a:t>Źródło: </a:t>
            </a:r>
            <a:r>
              <a:rPr i="1" lang="en" sz="900" u="sng">
                <a:solidFill>
                  <a:srgbClr val="666666"/>
                </a:solidFill>
                <a:latin typeface="Roboto"/>
                <a:ea typeface="Roboto"/>
                <a:cs typeface="Roboto"/>
                <a:sym typeface="Roboto"/>
                <a:hlinkClick r:id="rId6"/>
              </a:rPr>
              <a:t>https://shop.monrovia.com/hecker-strawberry.html</a:t>
            </a:r>
            <a:r>
              <a:rPr i="1" lang="en" sz="900">
                <a:solidFill>
                  <a:srgbClr val="666666"/>
                </a:solidFill>
                <a:latin typeface="Roboto"/>
                <a:ea typeface="Roboto"/>
                <a:cs typeface="Roboto"/>
                <a:sym typeface="Roboto"/>
              </a:rPr>
              <a:t> (algorytm wizyjny na podstawie matlab package xx)</a:t>
            </a:r>
            <a:endParaRPr sz="11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t/>
            </a:r>
            <a:endParaRPr sz="1100">
              <a:solidFill>
                <a:srgbClr val="666666"/>
              </a:solidFill>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